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Lst>
  <p:notesMasterIdLst>
    <p:notesMasterId r:id="rId29"/>
  </p:notesMasterIdLst>
  <p:handoutMasterIdLst>
    <p:handoutMasterId r:id="rId30"/>
  </p:handoutMasterIdLst>
  <p:sldIdLst>
    <p:sldId id="387" r:id="rId2"/>
    <p:sldId id="257" r:id="rId3"/>
    <p:sldId id="258" r:id="rId4"/>
    <p:sldId id="287" r:id="rId5"/>
    <p:sldId id="299" r:id="rId6"/>
    <p:sldId id="348" r:id="rId7"/>
    <p:sldId id="350" r:id="rId8"/>
    <p:sldId id="351" r:id="rId9"/>
    <p:sldId id="353" r:id="rId10"/>
    <p:sldId id="391" r:id="rId11"/>
    <p:sldId id="356" r:id="rId12"/>
    <p:sldId id="357" r:id="rId13"/>
    <p:sldId id="359" r:id="rId14"/>
    <p:sldId id="363" r:id="rId15"/>
    <p:sldId id="365" r:id="rId16"/>
    <p:sldId id="388" r:id="rId17"/>
    <p:sldId id="389" r:id="rId18"/>
    <p:sldId id="360" r:id="rId19"/>
    <p:sldId id="392" r:id="rId20"/>
    <p:sldId id="378" r:id="rId21"/>
    <p:sldId id="375" r:id="rId22"/>
    <p:sldId id="376" r:id="rId23"/>
    <p:sldId id="379" r:id="rId24"/>
    <p:sldId id="393" r:id="rId25"/>
    <p:sldId id="380" r:id="rId26"/>
    <p:sldId id="384" r:id="rId27"/>
    <p:sldId id="385" r:id="rId28"/>
  </p:sldIdLst>
  <p:sldSz cx="9144000" cy="6858000" type="screen4x3"/>
  <p:notesSz cx="6858000" cy="9144000"/>
  <p:defaultTextStyle>
    <a:defPPr>
      <a:defRPr lang="en-US"/>
    </a:defPPr>
    <a:lvl1pPr algn="ctr" rtl="0" fontAlgn="base">
      <a:spcBef>
        <a:spcPct val="0"/>
      </a:spcBef>
      <a:spcAft>
        <a:spcPct val="0"/>
      </a:spcAft>
      <a:defRPr kern="1200">
        <a:solidFill>
          <a:schemeClr val="tx1"/>
        </a:solidFill>
        <a:latin typeface="Arial" charset="0"/>
        <a:ea typeface="楷体_GB2312" pitchFamily="49" charset="-122"/>
        <a:cs typeface="+mn-cs"/>
      </a:defRPr>
    </a:lvl1pPr>
    <a:lvl2pPr marL="457200" algn="ctr" rtl="0" fontAlgn="base">
      <a:spcBef>
        <a:spcPct val="0"/>
      </a:spcBef>
      <a:spcAft>
        <a:spcPct val="0"/>
      </a:spcAft>
      <a:defRPr kern="1200">
        <a:solidFill>
          <a:schemeClr val="tx1"/>
        </a:solidFill>
        <a:latin typeface="Arial" charset="0"/>
        <a:ea typeface="楷体_GB2312" pitchFamily="49" charset="-122"/>
        <a:cs typeface="+mn-cs"/>
      </a:defRPr>
    </a:lvl2pPr>
    <a:lvl3pPr marL="914400" algn="ctr" rtl="0" fontAlgn="base">
      <a:spcBef>
        <a:spcPct val="0"/>
      </a:spcBef>
      <a:spcAft>
        <a:spcPct val="0"/>
      </a:spcAft>
      <a:defRPr kern="1200">
        <a:solidFill>
          <a:schemeClr val="tx1"/>
        </a:solidFill>
        <a:latin typeface="Arial" charset="0"/>
        <a:ea typeface="楷体_GB2312" pitchFamily="49" charset="-122"/>
        <a:cs typeface="+mn-cs"/>
      </a:defRPr>
    </a:lvl3pPr>
    <a:lvl4pPr marL="1371600" algn="ctr" rtl="0" fontAlgn="base">
      <a:spcBef>
        <a:spcPct val="0"/>
      </a:spcBef>
      <a:spcAft>
        <a:spcPct val="0"/>
      </a:spcAft>
      <a:defRPr kern="1200">
        <a:solidFill>
          <a:schemeClr val="tx1"/>
        </a:solidFill>
        <a:latin typeface="Arial" charset="0"/>
        <a:ea typeface="楷体_GB2312" pitchFamily="49" charset="-122"/>
        <a:cs typeface="+mn-cs"/>
      </a:defRPr>
    </a:lvl4pPr>
    <a:lvl5pPr marL="1828800" algn="ctr" rtl="0" fontAlgn="base">
      <a:spcBef>
        <a:spcPct val="0"/>
      </a:spcBef>
      <a:spcAft>
        <a:spcPct val="0"/>
      </a:spcAft>
      <a:defRPr kern="1200">
        <a:solidFill>
          <a:schemeClr val="tx1"/>
        </a:solidFill>
        <a:latin typeface="Arial" charset="0"/>
        <a:ea typeface="楷体_GB2312" pitchFamily="49" charset="-122"/>
        <a:cs typeface="+mn-cs"/>
      </a:defRPr>
    </a:lvl5pPr>
    <a:lvl6pPr marL="2286000" algn="l" defTabSz="914400" rtl="0" eaLnBrk="1" latinLnBrk="0" hangingPunct="1">
      <a:defRPr kern="1200">
        <a:solidFill>
          <a:schemeClr val="tx1"/>
        </a:solidFill>
        <a:latin typeface="Arial" charset="0"/>
        <a:ea typeface="楷体_GB2312" pitchFamily="49" charset="-122"/>
        <a:cs typeface="+mn-cs"/>
      </a:defRPr>
    </a:lvl6pPr>
    <a:lvl7pPr marL="2743200" algn="l" defTabSz="914400" rtl="0" eaLnBrk="1" latinLnBrk="0" hangingPunct="1">
      <a:defRPr kern="1200">
        <a:solidFill>
          <a:schemeClr val="tx1"/>
        </a:solidFill>
        <a:latin typeface="Arial" charset="0"/>
        <a:ea typeface="楷体_GB2312" pitchFamily="49" charset="-122"/>
        <a:cs typeface="+mn-cs"/>
      </a:defRPr>
    </a:lvl7pPr>
    <a:lvl8pPr marL="3200400" algn="l" defTabSz="914400" rtl="0" eaLnBrk="1" latinLnBrk="0" hangingPunct="1">
      <a:defRPr kern="1200">
        <a:solidFill>
          <a:schemeClr val="tx1"/>
        </a:solidFill>
        <a:latin typeface="Arial" charset="0"/>
        <a:ea typeface="楷体_GB2312" pitchFamily="49" charset="-122"/>
        <a:cs typeface="+mn-cs"/>
      </a:defRPr>
    </a:lvl8pPr>
    <a:lvl9pPr marL="3657600" algn="l" defTabSz="914400" rtl="0" eaLnBrk="1" latinLnBrk="0" hangingPunct="1">
      <a:defRPr kern="1200">
        <a:solidFill>
          <a:schemeClr val="tx1"/>
        </a:solidFill>
        <a:latin typeface="Arial" charset="0"/>
        <a:ea typeface="楷体_GB2312" pitchFamily="49" charset="-122"/>
        <a:cs typeface="+mn-cs"/>
      </a:defRPr>
    </a:lvl9pPr>
  </p:defaultTextStyle>
  <p:extLst>
    <p:ext uri="{EFAFB233-063F-42B5-8137-9DF3F51BA10A}">
      <p15:sldGuideLst xmlns:p15="http://schemas.microsoft.com/office/powerpoint/2012/main">
        <p15:guide id="1" orient="horz" pos="344">
          <p15:clr>
            <a:srgbClr val="A4A3A4"/>
          </p15:clr>
        </p15:guide>
        <p15:guide id="2" orient="horz" pos="3067">
          <p15:clr>
            <a:srgbClr val="A4A3A4"/>
          </p15:clr>
        </p15:guide>
        <p15:guide id="3" orient="horz" pos="981">
          <p15:clr>
            <a:srgbClr val="A4A3A4"/>
          </p15:clr>
        </p15:guide>
        <p15:guide id="4"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aowei" initials="g"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660066"/>
    <a:srgbClr val="CC99FF"/>
    <a:srgbClr val="9933FF"/>
    <a:srgbClr val="339933"/>
    <a:srgbClr val="339966"/>
    <a:srgbClr val="4F009E"/>
    <a:srgbClr val="410082"/>
    <a:srgbClr val="DFD3D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85445" autoAdjust="0"/>
  </p:normalViewPr>
  <p:slideViewPr>
    <p:cSldViewPr>
      <p:cViewPr varScale="1">
        <p:scale>
          <a:sx n="99" d="100"/>
          <a:sy n="99" d="100"/>
        </p:scale>
        <p:origin x="1944" y="84"/>
      </p:cViewPr>
      <p:guideLst>
        <p:guide orient="horz" pos="344"/>
        <p:guide orient="horz" pos="3067"/>
        <p:guide orient="horz" pos="981"/>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81EAADC-D180-473E-AA7B-37D45DBCA7F3}" type="doc">
      <dgm:prSet loTypeId="urn:microsoft.com/office/officeart/2005/8/layout/vList2" loCatId="list" qsTypeId="urn:microsoft.com/office/officeart/2005/8/quickstyle/3d1" qsCatId="3D" csTypeId="urn:microsoft.com/office/officeart/2005/8/colors/colorful5" csCatId="colorful" phldr="1"/>
      <dgm:spPr/>
      <dgm:t>
        <a:bodyPr/>
        <a:lstStyle/>
        <a:p>
          <a:endParaRPr lang="zh-CN" altLang="en-US"/>
        </a:p>
      </dgm:t>
    </dgm:pt>
    <dgm:pt modelId="{5117AE5E-B6DA-43EC-8A28-025120910828}">
      <dgm:prSet/>
      <dgm:spPr/>
      <dgm:t>
        <a:bodyPr/>
        <a:lstStyle/>
        <a:p>
          <a:pPr rtl="0"/>
          <a:r>
            <a:rPr lang="zh-CN" b="1" dirty="0" smtClean="0">
              <a:solidFill>
                <a:schemeClr val="tx1"/>
              </a:solidFill>
            </a:rPr>
            <a:t>在一本书中，利用索引可以快速查找所需信息，无须阅读整本书。</a:t>
          </a:r>
          <a:r>
            <a:rPr lang="zh-CN" b="1" dirty="0" smtClean="0">
              <a:solidFill>
                <a:srgbClr val="FF0000"/>
              </a:solidFill>
            </a:rPr>
            <a:t>在数据库中，索引使数据库程序无需对整个表进行扫描，就可以在其中找到所需数据。</a:t>
          </a:r>
          <a:r>
            <a:rPr lang="zh-CN" b="1" dirty="0" smtClean="0">
              <a:solidFill>
                <a:schemeClr val="tx1"/>
              </a:solidFill>
            </a:rPr>
            <a:t>书中的索引是一个词语列表，其中注明了包含各个词的页码。</a:t>
          </a:r>
          <a:endParaRPr lang="zh-CN" dirty="0">
            <a:solidFill>
              <a:schemeClr val="tx1"/>
            </a:solidFill>
          </a:endParaRPr>
        </a:p>
      </dgm:t>
    </dgm:pt>
    <dgm:pt modelId="{46141A0D-0BDC-4A18-8DD3-421E6CED2F89}" type="parTrans" cxnId="{36D29A8D-6CAE-46F5-AE26-C3AA220CE5DA}">
      <dgm:prSet/>
      <dgm:spPr/>
      <dgm:t>
        <a:bodyPr/>
        <a:lstStyle/>
        <a:p>
          <a:endParaRPr lang="zh-CN" altLang="en-US"/>
        </a:p>
      </dgm:t>
    </dgm:pt>
    <dgm:pt modelId="{C8C3E99F-FA5B-4ACB-8DFC-ADC9F22750F2}" type="sibTrans" cxnId="{36D29A8D-6CAE-46F5-AE26-C3AA220CE5DA}">
      <dgm:prSet/>
      <dgm:spPr/>
      <dgm:t>
        <a:bodyPr/>
        <a:lstStyle/>
        <a:p>
          <a:endParaRPr lang="zh-CN" altLang="en-US"/>
        </a:p>
      </dgm:t>
    </dgm:pt>
    <dgm:pt modelId="{7ACB273B-EC61-48B6-ADCD-E1EA3CE479FE}">
      <dgm:prSet/>
      <dgm:spPr/>
      <dgm:t>
        <a:bodyPr/>
        <a:lstStyle/>
        <a:p>
          <a:pPr rtl="0"/>
          <a:r>
            <a:rPr lang="zh-CN" b="1" dirty="0" smtClean="0">
              <a:solidFill>
                <a:srgbClr val="FFFF00"/>
              </a:solidFill>
            </a:rPr>
            <a:t>数据库中的索引是某个</a:t>
          </a:r>
          <a:r>
            <a:rPr lang="zh-CN" b="1" dirty="0" smtClean="0">
              <a:solidFill>
                <a:srgbClr val="FF0000"/>
              </a:solidFill>
            </a:rPr>
            <a:t>表中一列或若干列</a:t>
          </a:r>
          <a:r>
            <a:rPr lang="zh-CN" b="1" dirty="0" smtClean="0">
              <a:solidFill>
                <a:srgbClr val="FFFF00"/>
              </a:solidFill>
            </a:rPr>
            <a:t>值的集合和相应的指向表中物理标识这些值的数据页的逻辑指针清单。</a:t>
          </a:r>
          <a:endParaRPr lang="zh-CN" dirty="0">
            <a:solidFill>
              <a:srgbClr val="FFFF00"/>
            </a:solidFill>
          </a:endParaRPr>
        </a:p>
      </dgm:t>
    </dgm:pt>
    <dgm:pt modelId="{99856674-9D81-4380-B8EF-A51D76BA6842}" type="parTrans" cxnId="{983B5297-C938-43F6-A627-BC58503069DC}">
      <dgm:prSet/>
      <dgm:spPr/>
      <dgm:t>
        <a:bodyPr/>
        <a:lstStyle/>
        <a:p>
          <a:endParaRPr lang="zh-CN" altLang="en-US"/>
        </a:p>
      </dgm:t>
    </dgm:pt>
    <dgm:pt modelId="{27766DBE-F37C-4727-B48C-C51D6D73F0BD}" type="sibTrans" cxnId="{983B5297-C938-43F6-A627-BC58503069DC}">
      <dgm:prSet/>
      <dgm:spPr/>
      <dgm:t>
        <a:bodyPr/>
        <a:lstStyle/>
        <a:p>
          <a:endParaRPr lang="zh-CN" altLang="en-US"/>
        </a:p>
      </dgm:t>
    </dgm:pt>
    <dgm:pt modelId="{DE27675C-45BC-49D4-B863-297E244ED281}" type="pres">
      <dgm:prSet presAssocID="{681EAADC-D180-473E-AA7B-37D45DBCA7F3}" presName="linear" presStyleCnt="0">
        <dgm:presLayoutVars>
          <dgm:animLvl val="lvl"/>
          <dgm:resizeHandles val="exact"/>
        </dgm:presLayoutVars>
      </dgm:prSet>
      <dgm:spPr/>
      <dgm:t>
        <a:bodyPr/>
        <a:lstStyle/>
        <a:p>
          <a:endParaRPr lang="zh-CN" altLang="en-US"/>
        </a:p>
      </dgm:t>
    </dgm:pt>
    <dgm:pt modelId="{2DCD1786-4B6A-42D2-A47F-F58F30E7E91E}" type="pres">
      <dgm:prSet presAssocID="{5117AE5E-B6DA-43EC-8A28-025120910828}" presName="parentText" presStyleLbl="node1" presStyleIdx="0" presStyleCnt="2" custScaleY="94359" custLinFactY="-5208" custLinFactNeighborX="360" custLinFactNeighborY="-100000">
        <dgm:presLayoutVars>
          <dgm:chMax val="0"/>
          <dgm:bulletEnabled val="1"/>
        </dgm:presLayoutVars>
      </dgm:prSet>
      <dgm:spPr/>
      <dgm:t>
        <a:bodyPr/>
        <a:lstStyle/>
        <a:p>
          <a:endParaRPr lang="zh-CN" altLang="en-US"/>
        </a:p>
      </dgm:t>
    </dgm:pt>
    <dgm:pt modelId="{2A64A18A-D828-452A-B7CA-005A1F29616F}" type="pres">
      <dgm:prSet presAssocID="{C8C3E99F-FA5B-4ACB-8DFC-ADC9F22750F2}" presName="spacer" presStyleCnt="0"/>
      <dgm:spPr/>
    </dgm:pt>
    <dgm:pt modelId="{F59FE4E6-4895-4BE6-ACCC-BCF2FC8EAB34}" type="pres">
      <dgm:prSet presAssocID="{7ACB273B-EC61-48B6-ADCD-E1EA3CE479FE}" presName="parentText" presStyleLbl="node1" presStyleIdx="1" presStyleCnt="2" custScaleY="57283" custLinFactY="6009" custLinFactNeighborX="214" custLinFactNeighborY="100000">
        <dgm:presLayoutVars>
          <dgm:chMax val="0"/>
          <dgm:bulletEnabled val="1"/>
        </dgm:presLayoutVars>
      </dgm:prSet>
      <dgm:spPr/>
      <dgm:t>
        <a:bodyPr/>
        <a:lstStyle/>
        <a:p>
          <a:endParaRPr lang="zh-CN" altLang="en-US"/>
        </a:p>
      </dgm:t>
    </dgm:pt>
  </dgm:ptLst>
  <dgm:cxnLst>
    <dgm:cxn modelId="{983B5297-C938-43F6-A627-BC58503069DC}" srcId="{681EAADC-D180-473E-AA7B-37D45DBCA7F3}" destId="{7ACB273B-EC61-48B6-ADCD-E1EA3CE479FE}" srcOrd="1" destOrd="0" parTransId="{99856674-9D81-4380-B8EF-A51D76BA6842}" sibTransId="{27766DBE-F37C-4727-B48C-C51D6D73F0BD}"/>
    <dgm:cxn modelId="{522F7FD6-5193-440E-A1D2-AC39C253C4B1}" type="presOf" srcId="{681EAADC-D180-473E-AA7B-37D45DBCA7F3}" destId="{DE27675C-45BC-49D4-B863-297E244ED281}" srcOrd="0" destOrd="0" presId="urn:microsoft.com/office/officeart/2005/8/layout/vList2"/>
    <dgm:cxn modelId="{36D29A8D-6CAE-46F5-AE26-C3AA220CE5DA}" srcId="{681EAADC-D180-473E-AA7B-37D45DBCA7F3}" destId="{5117AE5E-B6DA-43EC-8A28-025120910828}" srcOrd="0" destOrd="0" parTransId="{46141A0D-0BDC-4A18-8DD3-421E6CED2F89}" sibTransId="{C8C3E99F-FA5B-4ACB-8DFC-ADC9F22750F2}"/>
    <dgm:cxn modelId="{189BB2B2-E04B-40A7-9A62-ED4B620356C5}" type="presOf" srcId="{5117AE5E-B6DA-43EC-8A28-025120910828}" destId="{2DCD1786-4B6A-42D2-A47F-F58F30E7E91E}" srcOrd="0" destOrd="0" presId="urn:microsoft.com/office/officeart/2005/8/layout/vList2"/>
    <dgm:cxn modelId="{BE2D991F-DC0C-40A7-A704-130AD50DD51C}" type="presOf" srcId="{7ACB273B-EC61-48B6-ADCD-E1EA3CE479FE}" destId="{F59FE4E6-4895-4BE6-ACCC-BCF2FC8EAB34}" srcOrd="0" destOrd="0" presId="urn:microsoft.com/office/officeart/2005/8/layout/vList2"/>
    <dgm:cxn modelId="{C2B59B17-F71C-4CC0-B4A6-267441488477}" type="presParOf" srcId="{DE27675C-45BC-49D4-B863-297E244ED281}" destId="{2DCD1786-4B6A-42D2-A47F-F58F30E7E91E}" srcOrd="0" destOrd="0" presId="urn:microsoft.com/office/officeart/2005/8/layout/vList2"/>
    <dgm:cxn modelId="{0CA02643-244A-405B-B5BE-2410C07FE146}" type="presParOf" srcId="{DE27675C-45BC-49D4-B863-297E244ED281}" destId="{2A64A18A-D828-452A-B7CA-005A1F29616F}" srcOrd="1" destOrd="0" presId="urn:microsoft.com/office/officeart/2005/8/layout/vList2"/>
    <dgm:cxn modelId="{C8D6753E-B08C-4DEA-9276-C93817CCE9F6}" type="presParOf" srcId="{DE27675C-45BC-49D4-B863-297E244ED281}" destId="{F59FE4E6-4895-4BE6-ACCC-BCF2FC8EAB34}" srcOrd="2"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9CF60D0-DE0F-4074-8EAA-D5A0BE4A76C8}" type="doc">
      <dgm:prSet loTypeId="urn:microsoft.com/office/officeart/2005/8/layout/vList2" loCatId="list" qsTypeId="urn:microsoft.com/office/officeart/2005/8/quickstyle/3d1" qsCatId="3D" csTypeId="urn:microsoft.com/office/officeart/2005/8/colors/colorful5" csCatId="colorful" phldr="1"/>
      <dgm:spPr/>
      <dgm:t>
        <a:bodyPr/>
        <a:lstStyle/>
        <a:p>
          <a:endParaRPr lang="zh-CN" altLang="en-US"/>
        </a:p>
      </dgm:t>
    </dgm:pt>
    <dgm:pt modelId="{3ACEF875-67EA-4269-95FA-C2B48CDED5A0}">
      <dgm:prSet/>
      <dgm:spPr/>
      <dgm:t>
        <a:bodyPr/>
        <a:lstStyle/>
        <a:p>
          <a:pPr rtl="0"/>
          <a:r>
            <a:rPr lang="zh-CN" b="1" dirty="0" smtClean="0">
              <a:solidFill>
                <a:srgbClr val="FF0000"/>
              </a:solidFill>
            </a:rPr>
            <a:t>唯一索引：</a:t>
          </a:r>
          <a:r>
            <a:rPr lang="zh-CN" b="1" dirty="0" smtClean="0"/>
            <a:t>唯一索引不允许两行具有相同的索引值</a:t>
          </a:r>
          <a:endParaRPr lang="zh-CN" dirty="0"/>
        </a:p>
      </dgm:t>
    </dgm:pt>
    <dgm:pt modelId="{253AE45C-D8BA-42CC-A1F2-DE95A2A7659E}" type="parTrans" cxnId="{063CB76F-7BFB-4059-B68F-556224F63689}">
      <dgm:prSet/>
      <dgm:spPr/>
      <dgm:t>
        <a:bodyPr/>
        <a:lstStyle/>
        <a:p>
          <a:endParaRPr lang="zh-CN" altLang="en-US"/>
        </a:p>
      </dgm:t>
    </dgm:pt>
    <dgm:pt modelId="{CE86AD0E-E93E-4B37-AC9A-1F7310A4AC69}" type="sibTrans" cxnId="{063CB76F-7BFB-4059-B68F-556224F63689}">
      <dgm:prSet/>
      <dgm:spPr/>
      <dgm:t>
        <a:bodyPr/>
        <a:lstStyle/>
        <a:p>
          <a:endParaRPr lang="zh-CN" altLang="en-US"/>
        </a:p>
      </dgm:t>
    </dgm:pt>
    <dgm:pt modelId="{E874750D-2355-4047-870B-65BE4C88F4AF}">
      <dgm:prSet/>
      <dgm:spPr/>
      <dgm:t>
        <a:bodyPr/>
        <a:lstStyle/>
        <a:p>
          <a:pPr rtl="0"/>
          <a:r>
            <a:rPr lang="zh-CN" b="1" dirty="0" smtClean="0">
              <a:solidFill>
                <a:srgbClr val="FF0000"/>
              </a:solidFill>
            </a:rPr>
            <a:t>主键索引：</a:t>
          </a:r>
          <a:r>
            <a:rPr lang="zh-CN" b="1" dirty="0" smtClean="0"/>
            <a:t>为表定义一个主键将自动创建主键索引，主键索引是唯一索引的特殊类型。主键索引要求主键中的每个值是唯一的，并且不能为空</a:t>
          </a:r>
          <a:endParaRPr lang="zh-CN" dirty="0"/>
        </a:p>
      </dgm:t>
    </dgm:pt>
    <dgm:pt modelId="{5C538A95-150E-480C-AA37-71F24210FFE3}" type="parTrans" cxnId="{98BF7646-A834-4257-9724-281934621E0C}">
      <dgm:prSet/>
      <dgm:spPr/>
      <dgm:t>
        <a:bodyPr/>
        <a:lstStyle/>
        <a:p>
          <a:endParaRPr lang="zh-CN" altLang="en-US"/>
        </a:p>
      </dgm:t>
    </dgm:pt>
    <dgm:pt modelId="{5B456F63-A320-46F4-A665-733442264B52}" type="sibTrans" cxnId="{98BF7646-A834-4257-9724-281934621E0C}">
      <dgm:prSet/>
      <dgm:spPr/>
      <dgm:t>
        <a:bodyPr/>
        <a:lstStyle/>
        <a:p>
          <a:endParaRPr lang="zh-CN" altLang="en-US"/>
        </a:p>
      </dgm:t>
    </dgm:pt>
    <dgm:pt modelId="{AE0A214A-6445-4C8E-8442-56547A414F80}">
      <dgm:prSet/>
      <dgm:spPr/>
      <dgm:t>
        <a:bodyPr/>
        <a:lstStyle/>
        <a:p>
          <a:pPr rtl="0"/>
          <a:r>
            <a:rPr lang="zh-CN" b="1" dirty="0" smtClean="0">
              <a:solidFill>
                <a:srgbClr val="FF0000"/>
              </a:solidFill>
            </a:rPr>
            <a:t>聚集索引</a:t>
          </a:r>
          <a:r>
            <a:rPr lang="en-US" b="1" dirty="0" smtClean="0">
              <a:solidFill>
                <a:srgbClr val="FF0000"/>
              </a:solidFill>
            </a:rPr>
            <a:t>(Clustered)</a:t>
          </a:r>
          <a:r>
            <a:rPr lang="zh-CN" b="1" dirty="0" smtClean="0">
              <a:solidFill>
                <a:srgbClr val="FF0000"/>
              </a:solidFill>
            </a:rPr>
            <a:t>：</a:t>
          </a:r>
          <a:r>
            <a:rPr lang="zh-CN" b="1" dirty="0" smtClean="0"/>
            <a:t>表中各行的物理顺序与键值的逻辑（索引）顺序相同，每个表只能有一个</a:t>
          </a:r>
          <a:endParaRPr lang="zh-CN" dirty="0"/>
        </a:p>
      </dgm:t>
    </dgm:pt>
    <dgm:pt modelId="{CC2C46C8-D063-4DA6-8684-E9B1EB2E1B85}" type="parTrans" cxnId="{3C032BAC-71F7-4055-8B06-77723F06334A}">
      <dgm:prSet/>
      <dgm:spPr/>
      <dgm:t>
        <a:bodyPr/>
        <a:lstStyle/>
        <a:p>
          <a:endParaRPr lang="zh-CN" altLang="en-US"/>
        </a:p>
      </dgm:t>
    </dgm:pt>
    <dgm:pt modelId="{51CB8E62-8D7D-4E0E-A5D8-55198C9448B4}" type="sibTrans" cxnId="{3C032BAC-71F7-4055-8B06-77723F06334A}">
      <dgm:prSet/>
      <dgm:spPr/>
      <dgm:t>
        <a:bodyPr/>
        <a:lstStyle/>
        <a:p>
          <a:endParaRPr lang="zh-CN" altLang="en-US"/>
        </a:p>
      </dgm:t>
    </dgm:pt>
    <dgm:pt modelId="{B50B5C1A-EBAD-41B1-AA98-1D0C4634382A}">
      <dgm:prSet/>
      <dgm:spPr/>
      <dgm:t>
        <a:bodyPr/>
        <a:lstStyle/>
        <a:p>
          <a:pPr rtl="0"/>
          <a:r>
            <a:rPr lang="zh-CN" b="1" dirty="0" smtClean="0">
              <a:solidFill>
                <a:srgbClr val="FF0000"/>
              </a:solidFill>
            </a:rPr>
            <a:t>非聚集索引</a:t>
          </a:r>
          <a:r>
            <a:rPr lang="en-US" b="1" dirty="0" smtClean="0">
              <a:solidFill>
                <a:srgbClr val="FF0000"/>
              </a:solidFill>
            </a:rPr>
            <a:t>(Non-clustered)</a:t>
          </a:r>
          <a:r>
            <a:rPr lang="zh-CN" b="1" dirty="0" smtClean="0">
              <a:solidFill>
                <a:srgbClr val="FF0000"/>
              </a:solidFill>
            </a:rPr>
            <a:t>：</a:t>
          </a:r>
          <a:r>
            <a:rPr lang="zh-CN" b="1" dirty="0" smtClean="0"/>
            <a:t>非聚集索引指定表的逻辑顺序。数据存储在一个位置，索引存储在另一个位置，索引中包含指向数据存储位置的指针。可以有多个，小于</a:t>
          </a:r>
          <a:r>
            <a:rPr lang="en-US" b="1" dirty="0" smtClean="0"/>
            <a:t>249</a:t>
          </a:r>
          <a:r>
            <a:rPr lang="zh-CN" b="1" dirty="0" smtClean="0"/>
            <a:t>个</a:t>
          </a:r>
          <a:endParaRPr lang="zh-CN" dirty="0"/>
        </a:p>
      </dgm:t>
    </dgm:pt>
    <dgm:pt modelId="{CE2952A9-5CD7-4122-860C-44CB843636EE}" type="parTrans" cxnId="{84AF4573-4329-4454-9061-C2758571C3E6}">
      <dgm:prSet/>
      <dgm:spPr/>
      <dgm:t>
        <a:bodyPr/>
        <a:lstStyle/>
        <a:p>
          <a:endParaRPr lang="zh-CN" altLang="en-US"/>
        </a:p>
      </dgm:t>
    </dgm:pt>
    <dgm:pt modelId="{1DEA8AFD-C672-4060-9CE2-3FEF309BCEBD}" type="sibTrans" cxnId="{84AF4573-4329-4454-9061-C2758571C3E6}">
      <dgm:prSet/>
      <dgm:spPr/>
      <dgm:t>
        <a:bodyPr/>
        <a:lstStyle/>
        <a:p>
          <a:endParaRPr lang="zh-CN" altLang="en-US"/>
        </a:p>
      </dgm:t>
    </dgm:pt>
    <dgm:pt modelId="{CB4B80FA-8AC7-49B5-8A48-BF37C6EDF1CF}" type="pres">
      <dgm:prSet presAssocID="{69CF60D0-DE0F-4074-8EAA-D5A0BE4A76C8}" presName="linear" presStyleCnt="0">
        <dgm:presLayoutVars>
          <dgm:animLvl val="lvl"/>
          <dgm:resizeHandles val="exact"/>
        </dgm:presLayoutVars>
      </dgm:prSet>
      <dgm:spPr/>
      <dgm:t>
        <a:bodyPr/>
        <a:lstStyle/>
        <a:p>
          <a:endParaRPr lang="zh-CN" altLang="en-US"/>
        </a:p>
      </dgm:t>
    </dgm:pt>
    <dgm:pt modelId="{B32D568A-0A35-43F4-9AAB-40E7DE568282}" type="pres">
      <dgm:prSet presAssocID="{3ACEF875-67EA-4269-95FA-C2B48CDED5A0}" presName="parentText" presStyleLbl="node1" presStyleIdx="0" presStyleCnt="4" custScaleY="62901">
        <dgm:presLayoutVars>
          <dgm:chMax val="0"/>
          <dgm:bulletEnabled val="1"/>
        </dgm:presLayoutVars>
      </dgm:prSet>
      <dgm:spPr/>
      <dgm:t>
        <a:bodyPr/>
        <a:lstStyle/>
        <a:p>
          <a:endParaRPr lang="zh-CN" altLang="en-US"/>
        </a:p>
      </dgm:t>
    </dgm:pt>
    <dgm:pt modelId="{791A2128-DC7A-4CE1-92F8-264E1BEF6D27}" type="pres">
      <dgm:prSet presAssocID="{CE86AD0E-E93E-4B37-AC9A-1F7310A4AC69}" presName="spacer" presStyleCnt="0"/>
      <dgm:spPr/>
    </dgm:pt>
    <dgm:pt modelId="{C6C77A0C-8A1A-4F78-8EBC-EABD16465CB7}" type="pres">
      <dgm:prSet presAssocID="{E874750D-2355-4047-870B-65BE4C88F4AF}" presName="parentText" presStyleLbl="node1" presStyleIdx="1" presStyleCnt="4">
        <dgm:presLayoutVars>
          <dgm:chMax val="0"/>
          <dgm:bulletEnabled val="1"/>
        </dgm:presLayoutVars>
      </dgm:prSet>
      <dgm:spPr/>
      <dgm:t>
        <a:bodyPr/>
        <a:lstStyle/>
        <a:p>
          <a:endParaRPr lang="zh-CN" altLang="en-US"/>
        </a:p>
      </dgm:t>
    </dgm:pt>
    <dgm:pt modelId="{DB39579A-6B5F-44DE-8AA5-1A45B2CEC7A4}" type="pres">
      <dgm:prSet presAssocID="{5B456F63-A320-46F4-A665-733442264B52}" presName="spacer" presStyleCnt="0"/>
      <dgm:spPr/>
    </dgm:pt>
    <dgm:pt modelId="{8DDD5A88-8643-463D-9724-0488E38B8FC0}" type="pres">
      <dgm:prSet presAssocID="{AE0A214A-6445-4C8E-8442-56547A414F80}" presName="parentText" presStyleLbl="node1" presStyleIdx="2" presStyleCnt="4">
        <dgm:presLayoutVars>
          <dgm:chMax val="0"/>
          <dgm:bulletEnabled val="1"/>
        </dgm:presLayoutVars>
      </dgm:prSet>
      <dgm:spPr/>
      <dgm:t>
        <a:bodyPr/>
        <a:lstStyle/>
        <a:p>
          <a:endParaRPr lang="zh-CN" altLang="en-US"/>
        </a:p>
      </dgm:t>
    </dgm:pt>
    <dgm:pt modelId="{5760D7CF-D459-471E-AD08-B2BA96C10F66}" type="pres">
      <dgm:prSet presAssocID="{51CB8E62-8D7D-4E0E-A5D8-55198C9448B4}" presName="spacer" presStyleCnt="0"/>
      <dgm:spPr/>
    </dgm:pt>
    <dgm:pt modelId="{845D1ACB-8F04-4662-AD60-B0EA6D7FE6F0}" type="pres">
      <dgm:prSet presAssocID="{B50B5C1A-EBAD-41B1-AA98-1D0C4634382A}" presName="parentText" presStyleLbl="node1" presStyleIdx="3" presStyleCnt="4">
        <dgm:presLayoutVars>
          <dgm:chMax val="0"/>
          <dgm:bulletEnabled val="1"/>
        </dgm:presLayoutVars>
      </dgm:prSet>
      <dgm:spPr/>
      <dgm:t>
        <a:bodyPr/>
        <a:lstStyle/>
        <a:p>
          <a:endParaRPr lang="zh-CN" altLang="en-US"/>
        </a:p>
      </dgm:t>
    </dgm:pt>
  </dgm:ptLst>
  <dgm:cxnLst>
    <dgm:cxn modelId="{063CB76F-7BFB-4059-B68F-556224F63689}" srcId="{69CF60D0-DE0F-4074-8EAA-D5A0BE4A76C8}" destId="{3ACEF875-67EA-4269-95FA-C2B48CDED5A0}" srcOrd="0" destOrd="0" parTransId="{253AE45C-D8BA-42CC-A1F2-DE95A2A7659E}" sibTransId="{CE86AD0E-E93E-4B37-AC9A-1F7310A4AC69}"/>
    <dgm:cxn modelId="{FEA0F237-3066-478F-8C71-0E3597AC4553}" type="presOf" srcId="{AE0A214A-6445-4C8E-8442-56547A414F80}" destId="{8DDD5A88-8643-463D-9724-0488E38B8FC0}" srcOrd="0" destOrd="0" presId="urn:microsoft.com/office/officeart/2005/8/layout/vList2"/>
    <dgm:cxn modelId="{79EB22F0-2B0A-4C4A-B4E2-3EAB702BCF57}" type="presOf" srcId="{3ACEF875-67EA-4269-95FA-C2B48CDED5A0}" destId="{B32D568A-0A35-43F4-9AAB-40E7DE568282}" srcOrd="0" destOrd="0" presId="urn:microsoft.com/office/officeart/2005/8/layout/vList2"/>
    <dgm:cxn modelId="{3C032BAC-71F7-4055-8B06-77723F06334A}" srcId="{69CF60D0-DE0F-4074-8EAA-D5A0BE4A76C8}" destId="{AE0A214A-6445-4C8E-8442-56547A414F80}" srcOrd="2" destOrd="0" parTransId="{CC2C46C8-D063-4DA6-8684-E9B1EB2E1B85}" sibTransId="{51CB8E62-8D7D-4E0E-A5D8-55198C9448B4}"/>
    <dgm:cxn modelId="{DA154621-4EA2-455C-92C1-AD37705CE92E}" type="presOf" srcId="{B50B5C1A-EBAD-41B1-AA98-1D0C4634382A}" destId="{845D1ACB-8F04-4662-AD60-B0EA6D7FE6F0}" srcOrd="0" destOrd="0" presId="urn:microsoft.com/office/officeart/2005/8/layout/vList2"/>
    <dgm:cxn modelId="{98BF7646-A834-4257-9724-281934621E0C}" srcId="{69CF60D0-DE0F-4074-8EAA-D5A0BE4A76C8}" destId="{E874750D-2355-4047-870B-65BE4C88F4AF}" srcOrd="1" destOrd="0" parTransId="{5C538A95-150E-480C-AA37-71F24210FFE3}" sibTransId="{5B456F63-A320-46F4-A665-733442264B52}"/>
    <dgm:cxn modelId="{BB38C2E3-3887-4424-B3BE-0397EC9D3E86}" type="presOf" srcId="{69CF60D0-DE0F-4074-8EAA-D5A0BE4A76C8}" destId="{CB4B80FA-8AC7-49B5-8A48-BF37C6EDF1CF}" srcOrd="0" destOrd="0" presId="urn:microsoft.com/office/officeart/2005/8/layout/vList2"/>
    <dgm:cxn modelId="{AC2BB236-8EF7-43D3-85CA-1EF73FB8833C}" type="presOf" srcId="{E874750D-2355-4047-870B-65BE4C88F4AF}" destId="{C6C77A0C-8A1A-4F78-8EBC-EABD16465CB7}" srcOrd="0" destOrd="0" presId="urn:microsoft.com/office/officeart/2005/8/layout/vList2"/>
    <dgm:cxn modelId="{84AF4573-4329-4454-9061-C2758571C3E6}" srcId="{69CF60D0-DE0F-4074-8EAA-D5A0BE4A76C8}" destId="{B50B5C1A-EBAD-41B1-AA98-1D0C4634382A}" srcOrd="3" destOrd="0" parTransId="{CE2952A9-5CD7-4122-860C-44CB843636EE}" sibTransId="{1DEA8AFD-C672-4060-9CE2-3FEF309BCEBD}"/>
    <dgm:cxn modelId="{208B7DB1-8E8C-494B-B6C9-10EC6595C0D9}" type="presParOf" srcId="{CB4B80FA-8AC7-49B5-8A48-BF37C6EDF1CF}" destId="{B32D568A-0A35-43F4-9AAB-40E7DE568282}" srcOrd="0" destOrd="0" presId="urn:microsoft.com/office/officeart/2005/8/layout/vList2"/>
    <dgm:cxn modelId="{C8272789-3262-4F1D-98A7-A2AE0FF77D60}" type="presParOf" srcId="{CB4B80FA-8AC7-49B5-8A48-BF37C6EDF1CF}" destId="{791A2128-DC7A-4CE1-92F8-264E1BEF6D27}" srcOrd="1" destOrd="0" presId="urn:microsoft.com/office/officeart/2005/8/layout/vList2"/>
    <dgm:cxn modelId="{E2CEE7EC-A1BA-4EE9-995A-5B4B01B137F9}" type="presParOf" srcId="{CB4B80FA-8AC7-49B5-8A48-BF37C6EDF1CF}" destId="{C6C77A0C-8A1A-4F78-8EBC-EABD16465CB7}" srcOrd="2" destOrd="0" presId="urn:microsoft.com/office/officeart/2005/8/layout/vList2"/>
    <dgm:cxn modelId="{70124A93-412D-447B-9312-8A116CA81ADD}" type="presParOf" srcId="{CB4B80FA-8AC7-49B5-8A48-BF37C6EDF1CF}" destId="{DB39579A-6B5F-44DE-8AA5-1A45B2CEC7A4}" srcOrd="3" destOrd="0" presId="urn:microsoft.com/office/officeart/2005/8/layout/vList2"/>
    <dgm:cxn modelId="{B0BFF0BD-23D2-452B-9B1D-171F13342943}" type="presParOf" srcId="{CB4B80FA-8AC7-49B5-8A48-BF37C6EDF1CF}" destId="{8DDD5A88-8643-463D-9724-0488E38B8FC0}" srcOrd="4" destOrd="0" presId="urn:microsoft.com/office/officeart/2005/8/layout/vList2"/>
    <dgm:cxn modelId="{4F1DCC55-FCB7-4C91-B295-896F53CB6E43}" type="presParOf" srcId="{CB4B80FA-8AC7-49B5-8A48-BF37C6EDF1CF}" destId="{5760D7CF-D459-471E-AD08-B2BA96C10F66}" srcOrd="5" destOrd="0" presId="urn:microsoft.com/office/officeart/2005/8/layout/vList2"/>
    <dgm:cxn modelId="{8CD4C4A1-78A4-422C-94A3-A547D7FB20B5}" type="presParOf" srcId="{CB4B80FA-8AC7-49B5-8A48-BF37C6EDF1CF}" destId="{845D1ACB-8F04-4662-AD60-B0EA6D7FE6F0}"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2C2A052-4F59-461B-B348-12F0B8D53989}" type="doc">
      <dgm:prSet loTypeId="urn:microsoft.com/office/officeart/2005/8/layout/vList2" loCatId="list" qsTypeId="urn:microsoft.com/office/officeart/2005/8/quickstyle/3d2" qsCatId="3D" csTypeId="urn:microsoft.com/office/officeart/2005/8/colors/colorful5" csCatId="colorful"/>
      <dgm:spPr/>
      <dgm:t>
        <a:bodyPr/>
        <a:lstStyle/>
        <a:p>
          <a:endParaRPr lang="zh-CN" altLang="en-US"/>
        </a:p>
      </dgm:t>
    </dgm:pt>
    <dgm:pt modelId="{7C87B0AB-28CB-4506-B4BF-864F86B5975C}">
      <dgm:prSet/>
      <dgm:spPr/>
      <dgm:t>
        <a:bodyPr/>
        <a:lstStyle/>
        <a:p>
          <a:pPr rtl="0"/>
          <a:r>
            <a:rPr lang="ko-KR" b="1" dirty="0" smtClean="0"/>
            <a:t>视图是一</a:t>
          </a:r>
          <a:r>
            <a:rPr lang="zh-CN" b="1" dirty="0" smtClean="0"/>
            <a:t>张</a:t>
          </a:r>
          <a:r>
            <a:rPr lang="ko-KR" b="1" dirty="0" smtClean="0">
              <a:solidFill>
                <a:srgbClr val="FF0000"/>
              </a:solidFill>
            </a:rPr>
            <a:t>虚拟表</a:t>
          </a:r>
          <a:r>
            <a:rPr lang="ko-KR" b="1" dirty="0" smtClean="0"/>
            <a:t>，</a:t>
          </a:r>
          <a:r>
            <a:rPr lang="zh-CN" b="1" dirty="0" smtClean="0"/>
            <a:t>它表示一张表的部分数据或多张表的综合数据，其</a:t>
          </a:r>
          <a:r>
            <a:rPr lang="zh-CN" b="1" dirty="0" smtClean="0">
              <a:solidFill>
                <a:srgbClr val="FF0000"/>
              </a:solidFill>
            </a:rPr>
            <a:t>结构和数据是建立在对表的查询基础上</a:t>
          </a:r>
          <a:endParaRPr lang="zh-CN" dirty="0">
            <a:solidFill>
              <a:srgbClr val="FF0000"/>
            </a:solidFill>
          </a:endParaRPr>
        </a:p>
      </dgm:t>
    </dgm:pt>
    <dgm:pt modelId="{40361CA6-C13B-4E05-BE8B-A35DC10D3FEF}" type="parTrans" cxnId="{12B59DCA-AEBC-47F8-867E-4163D2FAF5B7}">
      <dgm:prSet/>
      <dgm:spPr/>
      <dgm:t>
        <a:bodyPr/>
        <a:lstStyle/>
        <a:p>
          <a:endParaRPr lang="zh-CN" altLang="en-US"/>
        </a:p>
      </dgm:t>
    </dgm:pt>
    <dgm:pt modelId="{9A0747E9-417F-49E3-92E1-894B787ED3AB}" type="sibTrans" cxnId="{12B59DCA-AEBC-47F8-867E-4163D2FAF5B7}">
      <dgm:prSet/>
      <dgm:spPr/>
      <dgm:t>
        <a:bodyPr/>
        <a:lstStyle/>
        <a:p>
          <a:endParaRPr lang="zh-CN" altLang="en-US"/>
        </a:p>
      </dgm:t>
    </dgm:pt>
    <dgm:pt modelId="{28D13AFD-A223-42F4-A6F7-7D2F320CC06C}">
      <dgm:prSet/>
      <dgm:spPr/>
      <dgm:t>
        <a:bodyPr/>
        <a:lstStyle/>
        <a:p>
          <a:pPr rtl="0"/>
          <a:r>
            <a:rPr kumimoji="1" lang="zh-CN" b="1" dirty="0" smtClean="0"/>
            <a:t>视图中</a:t>
          </a:r>
          <a:r>
            <a:rPr kumimoji="1" lang="zh-CN" b="1" dirty="0" smtClean="0">
              <a:solidFill>
                <a:srgbClr val="FF0000"/>
              </a:solidFill>
            </a:rPr>
            <a:t>并不存放数据</a:t>
          </a:r>
          <a:r>
            <a:rPr kumimoji="1" lang="zh-CN" b="1" dirty="0" smtClean="0"/>
            <a:t>，而是存放在视图所引用的</a:t>
          </a:r>
          <a:r>
            <a:rPr kumimoji="1" lang="zh-CN" b="1" dirty="0" smtClean="0">
              <a:solidFill>
                <a:srgbClr val="FF0000"/>
              </a:solidFill>
            </a:rPr>
            <a:t>原始表（基表）中</a:t>
          </a:r>
          <a:endParaRPr lang="zh-CN" dirty="0">
            <a:solidFill>
              <a:srgbClr val="FF0000"/>
            </a:solidFill>
          </a:endParaRPr>
        </a:p>
      </dgm:t>
    </dgm:pt>
    <dgm:pt modelId="{A2B53781-4263-4C53-A215-B7F7907D4977}" type="parTrans" cxnId="{912AB45C-5A5E-4CA0-8E09-FF17639423F5}">
      <dgm:prSet/>
      <dgm:spPr/>
      <dgm:t>
        <a:bodyPr/>
        <a:lstStyle/>
        <a:p>
          <a:endParaRPr lang="zh-CN" altLang="en-US"/>
        </a:p>
      </dgm:t>
    </dgm:pt>
    <dgm:pt modelId="{D9AB8A00-4A64-4B59-858D-AAA60B342AAE}" type="sibTrans" cxnId="{912AB45C-5A5E-4CA0-8E09-FF17639423F5}">
      <dgm:prSet/>
      <dgm:spPr/>
      <dgm:t>
        <a:bodyPr/>
        <a:lstStyle/>
        <a:p>
          <a:endParaRPr lang="zh-CN" altLang="en-US"/>
        </a:p>
      </dgm:t>
    </dgm:pt>
    <dgm:pt modelId="{9540B91D-DF9A-4A5F-9BFD-FA47F7A61714}">
      <dgm:prSet/>
      <dgm:spPr/>
      <dgm:t>
        <a:bodyPr/>
        <a:lstStyle/>
        <a:p>
          <a:pPr rtl="0"/>
          <a:r>
            <a:rPr lang="zh-CN" b="1" dirty="0" smtClean="0"/>
            <a:t>同一张原始表，根据不同用户的不同需求，</a:t>
          </a:r>
          <a:r>
            <a:rPr lang="zh-CN" b="1" dirty="0" smtClean="0">
              <a:solidFill>
                <a:srgbClr val="FF0000"/>
              </a:solidFill>
            </a:rPr>
            <a:t>可以创建不同的</a:t>
          </a:r>
          <a:r>
            <a:rPr lang="ko-KR" b="1" dirty="0" smtClean="0">
              <a:solidFill>
                <a:srgbClr val="FF0000"/>
              </a:solidFill>
            </a:rPr>
            <a:t>视图</a:t>
          </a:r>
          <a:endParaRPr lang="zh-CN" dirty="0">
            <a:solidFill>
              <a:srgbClr val="FF0000"/>
            </a:solidFill>
          </a:endParaRPr>
        </a:p>
      </dgm:t>
    </dgm:pt>
    <dgm:pt modelId="{97483A59-2BE9-49F7-A13B-DDC3F781703A}" type="parTrans" cxnId="{70D4E21E-2C7F-4B0A-952D-C08AE16AB0AD}">
      <dgm:prSet/>
      <dgm:spPr/>
      <dgm:t>
        <a:bodyPr/>
        <a:lstStyle/>
        <a:p>
          <a:endParaRPr lang="zh-CN" altLang="en-US"/>
        </a:p>
      </dgm:t>
    </dgm:pt>
    <dgm:pt modelId="{11B93E2B-169A-4E5C-AF3F-40C5809D4751}" type="sibTrans" cxnId="{70D4E21E-2C7F-4B0A-952D-C08AE16AB0AD}">
      <dgm:prSet/>
      <dgm:spPr/>
      <dgm:t>
        <a:bodyPr/>
        <a:lstStyle/>
        <a:p>
          <a:endParaRPr lang="zh-CN" altLang="en-US"/>
        </a:p>
      </dgm:t>
    </dgm:pt>
    <dgm:pt modelId="{1D7FE4F3-B75F-40F8-8AC1-C164FD8DF338}" type="pres">
      <dgm:prSet presAssocID="{D2C2A052-4F59-461B-B348-12F0B8D53989}" presName="linear" presStyleCnt="0">
        <dgm:presLayoutVars>
          <dgm:animLvl val="lvl"/>
          <dgm:resizeHandles val="exact"/>
        </dgm:presLayoutVars>
      </dgm:prSet>
      <dgm:spPr/>
      <dgm:t>
        <a:bodyPr/>
        <a:lstStyle/>
        <a:p>
          <a:endParaRPr lang="zh-CN" altLang="en-US"/>
        </a:p>
      </dgm:t>
    </dgm:pt>
    <dgm:pt modelId="{348B9621-D8FA-4BC4-959A-E1C01D8180D4}" type="pres">
      <dgm:prSet presAssocID="{7C87B0AB-28CB-4506-B4BF-864F86B5975C}" presName="parentText" presStyleLbl="node1" presStyleIdx="0" presStyleCnt="3">
        <dgm:presLayoutVars>
          <dgm:chMax val="0"/>
          <dgm:bulletEnabled val="1"/>
        </dgm:presLayoutVars>
      </dgm:prSet>
      <dgm:spPr/>
      <dgm:t>
        <a:bodyPr/>
        <a:lstStyle/>
        <a:p>
          <a:endParaRPr lang="zh-CN" altLang="en-US"/>
        </a:p>
      </dgm:t>
    </dgm:pt>
    <dgm:pt modelId="{70BFF483-DB6D-4430-A633-E10F83E2A0AF}" type="pres">
      <dgm:prSet presAssocID="{9A0747E9-417F-49E3-92E1-894B787ED3AB}" presName="spacer" presStyleCnt="0"/>
      <dgm:spPr/>
    </dgm:pt>
    <dgm:pt modelId="{BA1D58F2-48EE-4589-B833-19A51369BB81}" type="pres">
      <dgm:prSet presAssocID="{28D13AFD-A223-42F4-A6F7-7D2F320CC06C}" presName="parentText" presStyleLbl="node1" presStyleIdx="1" presStyleCnt="3">
        <dgm:presLayoutVars>
          <dgm:chMax val="0"/>
          <dgm:bulletEnabled val="1"/>
        </dgm:presLayoutVars>
      </dgm:prSet>
      <dgm:spPr/>
      <dgm:t>
        <a:bodyPr/>
        <a:lstStyle/>
        <a:p>
          <a:endParaRPr lang="zh-CN" altLang="en-US"/>
        </a:p>
      </dgm:t>
    </dgm:pt>
    <dgm:pt modelId="{63B10D39-6AD1-42DF-8228-688209E11525}" type="pres">
      <dgm:prSet presAssocID="{D9AB8A00-4A64-4B59-858D-AAA60B342AAE}" presName="spacer" presStyleCnt="0"/>
      <dgm:spPr/>
    </dgm:pt>
    <dgm:pt modelId="{E76F260C-0BC1-4D51-948A-BBF887EFC2AD}" type="pres">
      <dgm:prSet presAssocID="{9540B91D-DF9A-4A5F-9BFD-FA47F7A61714}" presName="parentText" presStyleLbl="node1" presStyleIdx="2" presStyleCnt="3">
        <dgm:presLayoutVars>
          <dgm:chMax val="0"/>
          <dgm:bulletEnabled val="1"/>
        </dgm:presLayoutVars>
      </dgm:prSet>
      <dgm:spPr/>
      <dgm:t>
        <a:bodyPr/>
        <a:lstStyle/>
        <a:p>
          <a:endParaRPr lang="zh-CN" altLang="en-US"/>
        </a:p>
      </dgm:t>
    </dgm:pt>
  </dgm:ptLst>
  <dgm:cxnLst>
    <dgm:cxn modelId="{70D4E21E-2C7F-4B0A-952D-C08AE16AB0AD}" srcId="{D2C2A052-4F59-461B-B348-12F0B8D53989}" destId="{9540B91D-DF9A-4A5F-9BFD-FA47F7A61714}" srcOrd="2" destOrd="0" parTransId="{97483A59-2BE9-49F7-A13B-DDC3F781703A}" sibTransId="{11B93E2B-169A-4E5C-AF3F-40C5809D4751}"/>
    <dgm:cxn modelId="{E64EF8D6-8FED-4AC6-BB8C-25AC8D140124}" type="presOf" srcId="{9540B91D-DF9A-4A5F-9BFD-FA47F7A61714}" destId="{E76F260C-0BC1-4D51-948A-BBF887EFC2AD}" srcOrd="0" destOrd="0" presId="urn:microsoft.com/office/officeart/2005/8/layout/vList2"/>
    <dgm:cxn modelId="{912AB45C-5A5E-4CA0-8E09-FF17639423F5}" srcId="{D2C2A052-4F59-461B-B348-12F0B8D53989}" destId="{28D13AFD-A223-42F4-A6F7-7D2F320CC06C}" srcOrd="1" destOrd="0" parTransId="{A2B53781-4263-4C53-A215-B7F7907D4977}" sibTransId="{D9AB8A00-4A64-4B59-858D-AAA60B342AAE}"/>
    <dgm:cxn modelId="{DEF0603C-2B15-4819-8953-F210A3957C9D}" type="presOf" srcId="{28D13AFD-A223-42F4-A6F7-7D2F320CC06C}" destId="{BA1D58F2-48EE-4589-B833-19A51369BB81}" srcOrd="0" destOrd="0" presId="urn:microsoft.com/office/officeart/2005/8/layout/vList2"/>
    <dgm:cxn modelId="{8BABBCCF-29A0-4986-97C0-EAF8F6214CC7}" type="presOf" srcId="{7C87B0AB-28CB-4506-B4BF-864F86B5975C}" destId="{348B9621-D8FA-4BC4-959A-E1C01D8180D4}" srcOrd="0" destOrd="0" presId="urn:microsoft.com/office/officeart/2005/8/layout/vList2"/>
    <dgm:cxn modelId="{12B59DCA-AEBC-47F8-867E-4163D2FAF5B7}" srcId="{D2C2A052-4F59-461B-B348-12F0B8D53989}" destId="{7C87B0AB-28CB-4506-B4BF-864F86B5975C}" srcOrd="0" destOrd="0" parTransId="{40361CA6-C13B-4E05-BE8B-A35DC10D3FEF}" sibTransId="{9A0747E9-417F-49E3-92E1-894B787ED3AB}"/>
    <dgm:cxn modelId="{74952B6A-7991-4171-BF4E-6E09AE76CF89}" type="presOf" srcId="{D2C2A052-4F59-461B-B348-12F0B8D53989}" destId="{1D7FE4F3-B75F-40F8-8AC1-C164FD8DF338}" srcOrd="0" destOrd="0" presId="urn:microsoft.com/office/officeart/2005/8/layout/vList2"/>
    <dgm:cxn modelId="{7B94A9E3-84E5-4E4A-AEA2-343045B66621}" type="presParOf" srcId="{1D7FE4F3-B75F-40F8-8AC1-C164FD8DF338}" destId="{348B9621-D8FA-4BC4-959A-E1C01D8180D4}" srcOrd="0" destOrd="0" presId="urn:microsoft.com/office/officeart/2005/8/layout/vList2"/>
    <dgm:cxn modelId="{124A1786-BE0D-4709-A261-6F9C271F9DFE}" type="presParOf" srcId="{1D7FE4F3-B75F-40F8-8AC1-C164FD8DF338}" destId="{70BFF483-DB6D-4430-A633-E10F83E2A0AF}" srcOrd="1" destOrd="0" presId="urn:microsoft.com/office/officeart/2005/8/layout/vList2"/>
    <dgm:cxn modelId="{1E2F90BA-E524-40CF-8E28-0778D9C946F8}" type="presParOf" srcId="{1D7FE4F3-B75F-40F8-8AC1-C164FD8DF338}" destId="{BA1D58F2-48EE-4589-B833-19A51369BB81}" srcOrd="2" destOrd="0" presId="urn:microsoft.com/office/officeart/2005/8/layout/vList2"/>
    <dgm:cxn modelId="{278AE25B-C5CC-454B-9B2E-2F5317DB870B}" type="presParOf" srcId="{1D7FE4F3-B75F-40F8-8AC1-C164FD8DF338}" destId="{63B10D39-6AD1-42DF-8228-688209E11525}" srcOrd="3" destOrd="0" presId="urn:microsoft.com/office/officeart/2005/8/layout/vList2"/>
    <dgm:cxn modelId="{F7C6F271-4795-48F2-9CC2-70ADE00FC5C8}" type="presParOf" srcId="{1D7FE4F3-B75F-40F8-8AC1-C164FD8DF338}" destId="{E76F260C-0BC1-4D51-948A-BBF887EFC2AD}"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7DDE99F-2585-48E8-A17D-8BA6D2D6840B}" type="doc">
      <dgm:prSet loTypeId="urn:microsoft.com/office/officeart/2005/8/layout/vList5" loCatId="list" qsTypeId="urn:microsoft.com/office/officeart/2005/8/quickstyle/3d2" qsCatId="3D" csTypeId="urn:microsoft.com/office/officeart/2005/8/colors/accent1_2" csCatId="accent1" phldr="1"/>
      <dgm:spPr/>
      <dgm:t>
        <a:bodyPr/>
        <a:lstStyle/>
        <a:p>
          <a:endParaRPr lang="zh-CN" altLang="en-US"/>
        </a:p>
      </dgm:t>
    </dgm:pt>
    <dgm:pt modelId="{FBA777DB-A9E0-4E8E-9AC0-823A11BC17AA}">
      <dgm:prSet custT="1"/>
      <dgm:spPr/>
      <dgm:t>
        <a:bodyPr/>
        <a:lstStyle/>
        <a:p>
          <a:pPr rtl="0"/>
          <a:r>
            <a:rPr lang="zh-CN" altLang="en-US" sz="3600" b="1" dirty="0" smtClean="0">
              <a:solidFill>
                <a:srgbClr val="FF0000"/>
              </a:solidFill>
            </a:rPr>
            <a:t>视</a:t>
          </a:r>
          <a:endParaRPr lang="en-US" altLang="zh-CN" sz="3600" b="1" dirty="0" smtClean="0">
            <a:solidFill>
              <a:srgbClr val="FF0000"/>
            </a:solidFill>
          </a:endParaRPr>
        </a:p>
        <a:p>
          <a:pPr rtl="0"/>
          <a:r>
            <a:rPr lang="zh-CN" altLang="en-US" sz="3600" b="1" dirty="0" smtClean="0">
              <a:solidFill>
                <a:srgbClr val="FF0000"/>
              </a:solidFill>
            </a:rPr>
            <a:t>图</a:t>
          </a:r>
          <a:endParaRPr lang="en-US" altLang="zh-CN" sz="3600" b="1" dirty="0" smtClean="0">
            <a:solidFill>
              <a:srgbClr val="FF0000"/>
            </a:solidFill>
          </a:endParaRPr>
        </a:p>
        <a:p>
          <a:pPr rtl="0"/>
          <a:r>
            <a:rPr lang="zh-CN" altLang="en-US" sz="3600" b="1" dirty="0" smtClean="0">
              <a:solidFill>
                <a:srgbClr val="FF0000"/>
              </a:solidFill>
            </a:rPr>
            <a:t>的</a:t>
          </a:r>
          <a:endParaRPr lang="en-US" altLang="zh-CN" sz="3600" b="1" dirty="0" smtClean="0">
            <a:solidFill>
              <a:srgbClr val="FF0000"/>
            </a:solidFill>
          </a:endParaRPr>
        </a:p>
        <a:p>
          <a:pPr rtl="0"/>
          <a:r>
            <a:rPr lang="zh-CN" altLang="en-US" sz="3600" b="1" dirty="0" smtClean="0">
              <a:solidFill>
                <a:srgbClr val="FF0000"/>
              </a:solidFill>
            </a:rPr>
            <a:t>用</a:t>
          </a:r>
          <a:endParaRPr lang="en-US" altLang="zh-CN" sz="3600" b="1" dirty="0" smtClean="0">
            <a:solidFill>
              <a:srgbClr val="FF0000"/>
            </a:solidFill>
          </a:endParaRPr>
        </a:p>
        <a:p>
          <a:pPr rtl="0"/>
          <a:r>
            <a:rPr lang="zh-CN" altLang="en-US" sz="3600" b="1" dirty="0" smtClean="0">
              <a:solidFill>
                <a:srgbClr val="FF0000"/>
              </a:solidFill>
            </a:rPr>
            <a:t>途</a:t>
          </a:r>
          <a:endParaRPr lang="zh-CN" altLang="en-US" sz="3600" dirty="0">
            <a:solidFill>
              <a:srgbClr val="FF0000"/>
            </a:solidFill>
          </a:endParaRPr>
        </a:p>
      </dgm:t>
    </dgm:pt>
    <dgm:pt modelId="{B13A217D-E444-4E00-8BEA-2DE6AD98347C}" type="parTrans" cxnId="{850401ED-5A20-47A9-AB04-0B1CEE3F0EAB}">
      <dgm:prSet/>
      <dgm:spPr/>
      <dgm:t>
        <a:bodyPr/>
        <a:lstStyle/>
        <a:p>
          <a:endParaRPr lang="zh-CN" altLang="en-US"/>
        </a:p>
      </dgm:t>
    </dgm:pt>
    <dgm:pt modelId="{B9BB8276-E627-4198-8294-6F4CEDDB22ED}" type="sibTrans" cxnId="{850401ED-5A20-47A9-AB04-0B1CEE3F0EAB}">
      <dgm:prSet/>
      <dgm:spPr/>
      <dgm:t>
        <a:bodyPr/>
        <a:lstStyle/>
        <a:p>
          <a:endParaRPr lang="zh-CN" altLang="en-US"/>
        </a:p>
      </dgm:t>
    </dgm:pt>
    <dgm:pt modelId="{B489B62C-87C1-4F07-ABFB-5BDD2CDBE815}">
      <dgm:prSet custT="1"/>
      <dgm:spPr/>
      <dgm:t>
        <a:bodyPr/>
        <a:lstStyle/>
        <a:p>
          <a:pPr rtl="0"/>
          <a:r>
            <a:rPr lang="ko-KR" sz="2800" b="1" dirty="0" smtClean="0"/>
            <a:t>筛选表</a:t>
          </a:r>
          <a:r>
            <a:rPr lang="zh-CN" sz="2800" b="1" dirty="0" smtClean="0"/>
            <a:t>中</a:t>
          </a:r>
          <a:r>
            <a:rPr lang="ko-KR" sz="2800" b="1" dirty="0" smtClean="0"/>
            <a:t>的行</a:t>
          </a:r>
          <a:endParaRPr lang="zh-CN" sz="2800" dirty="0"/>
        </a:p>
      </dgm:t>
    </dgm:pt>
    <dgm:pt modelId="{60CC21CC-7289-461E-80DB-AE955E394F68}" type="parTrans" cxnId="{249900D6-8933-449C-A085-2853950C5489}">
      <dgm:prSet/>
      <dgm:spPr/>
      <dgm:t>
        <a:bodyPr/>
        <a:lstStyle/>
        <a:p>
          <a:endParaRPr lang="zh-CN" altLang="en-US"/>
        </a:p>
      </dgm:t>
    </dgm:pt>
    <dgm:pt modelId="{6B58488B-832D-451F-ACD3-C576AF70E4C1}" type="sibTrans" cxnId="{249900D6-8933-449C-A085-2853950C5489}">
      <dgm:prSet/>
      <dgm:spPr/>
      <dgm:t>
        <a:bodyPr/>
        <a:lstStyle/>
        <a:p>
          <a:endParaRPr lang="zh-CN" altLang="en-US"/>
        </a:p>
      </dgm:t>
    </dgm:pt>
    <dgm:pt modelId="{C63EC98B-FDF3-433E-882E-1786717D3115}">
      <dgm:prSet custT="1"/>
      <dgm:spPr/>
      <dgm:t>
        <a:bodyPr/>
        <a:lstStyle/>
        <a:p>
          <a:pPr rtl="0"/>
          <a:r>
            <a:rPr lang="ko-KR" sz="2800" b="1" smtClean="0"/>
            <a:t>防止未经许可的用户访问敏感数据</a:t>
          </a:r>
          <a:endParaRPr lang="zh-CN" sz="2800"/>
        </a:p>
      </dgm:t>
    </dgm:pt>
    <dgm:pt modelId="{88EEADD1-33BE-41F1-8B78-DF0E72B30EB6}" type="parTrans" cxnId="{688F0047-2890-4F97-87FA-3CA81C35CA20}">
      <dgm:prSet/>
      <dgm:spPr/>
      <dgm:t>
        <a:bodyPr/>
        <a:lstStyle/>
        <a:p>
          <a:endParaRPr lang="zh-CN" altLang="en-US"/>
        </a:p>
      </dgm:t>
    </dgm:pt>
    <dgm:pt modelId="{EFE6840B-28EB-4038-86C7-508C3BD8FE25}" type="sibTrans" cxnId="{688F0047-2890-4F97-87FA-3CA81C35CA20}">
      <dgm:prSet/>
      <dgm:spPr/>
      <dgm:t>
        <a:bodyPr/>
        <a:lstStyle/>
        <a:p>
          <a:endParaRPr lang="zh-CN" altLang="en-US"/>
        </a:p>
      </dgm:t>
    </dgm:pt>
    <dgm:pt modelId="{AB65647B-1187-4802-AE51-A719327FA99C}">
      <dgm:prSet custT="1"/>
      <dgm:spPr/>
      <dgm:t>
        <a:bodyPr/>
        <a:lstStyle/>
        <a:p>
          <a:pPr rtl="0"/>
          <a:r>
            <a:rPr lang="ko-KR" sz="2800" b="1" dirty="0" smtClean="0"/>
            <a:t>降低数据库的复杂程度</a:t>
          </a:r>
          <a:endParaRPr lang="zh-CN" sz="2800" dirty="0"/>
        </a:p>
      </dgm:t>
    </dgm:pt>
    <dgm:pt modelId="{B3DB46BC-9245-45F7-9DDF-9D896FEDF60B}" type="parTrans" cxnId="{45049BEB-6858-494F-AB66-695EF6E9E208}">
      <dgm:prSet/>
      <dgm:spPr/>
      <dgm:t>
        <a:bodyPr/>
        <a:lstStyle/>
        <a:p>
          <a:endParaRPr lang="zh-CN" altLang="en-US"/>
        </a:p>
      </dgm:t>
    </dgm:pt>
    <dgm:pt modelId="{6515B7F2-0F60-400F-B5F3-FA78E5EE8C2C}" type="sibTrans" cxnId="{45049BEB-6858-494F-AB66-695EF6E9E208}">
      <dgm:prSet/>
      <dgm:spPr/>
      <dgm:t>
        <a:bodyPr/>
        <a:lstStyle/>
        <a:p>
          <a:endParaRPr lang="zh-CN" altLang="en-US"/>
        </a:p>
      </dgm:t>
    </dgm:pt>
    <dgm:pt modelId="{985A5215-A6C1-4BED-B823-C30CE907EE43}">
      <dgm:prSet custT="1"/>
      <dgm:spPr/>
      <dgm:t>
        <a:bodyPr/>
        <a:lstStyle/>
        <a:p>
          <a:pPr rtl="0"/>
          <a:r>
            <a:rPr lang="zh-CN" sz="2800" b="1" dirty="0" smtClean="0"/>
            <a:t>将多个物理数据表抽象为一个逻辑数据表</a:t>
          </a:r>
          <a:endParaRPr lang="zh-CN" sz="2800" b="1" dirty="0"/>
        </a:p>
      </dgm:t>
    </dgm:pt>
    <dgm:pt modelId="{717F9DAE-31CE-4035-BEC1-176438A22A83}" type="parTrans" cxnId="{AA1CA498-8ABB-48F6-89F9-A8FB1DD3DD2A}">
      <dgm:prSet/>
      <dgm:spPr/>
      <dgm:t>
        <a:bodyPr/>
        <a:lstStyle/>
        <a:p>
          <a:endParaRPr lang="zh-CN" altLang="en-US"/>
        </a:p>
      </dgm:t>
    </dgm:pt>
    <dgm:pt modelId="{24414B4B-76D8-4E47-8872-E2873E455290}" type="sibTrans" cxnId="{AA1CA498-8ABB-48F6-89F9-A8FB1DD3DD2A}">
      <dgm:prSet/>
      <dgm:spPr/>
      <dgm:t>
        <a:bodyPr/>
        <a:lstStyle/>
        <a:p>
          <a:endParaRPr lang="zh-CN" altLang="en-US"/>
        </a:p>
      </dgm:t>
    </dgm:pt>
    <dgm:pt modelId="{4CE6D6C2-9F12-459F-836F-00AAC1CC64AB}" type="pres">
      <dgm:prSet presAssocID="{B7DDE99F-2585-48E8-A17D-8BA6D2D6840B}" presName="Name0" presStyleCnt="0">
        <dgm:presLayoutVars>
          <dgm:dir/>
          <dgm:animLvl val="lvl"/>
          <dgm:resizeHandles val="exact"/>
        </dgm:presLayoutVars>
      </dgm:prSet>
      <dgm:spPr/>
      <dgm:t>
        <a:bodyPr/>
        <a:lstStyle/>
        <a:p>
          <a:endParaRPr lang="zh-CN" altLang="en-US"/>
        </a:p>
      </dgm:t>
    </dgm:pt>
    <dgm:pt modelId="{0B232042-0CCB-4B9A-9621-49B265A10B37}" type="pres">
      <dgm:prSet presAssocID="{FBA777DB-A9E0-4E8E-9AC0-823A11BC17AA}" presName="linNode" presStyleCnt="0"/>
      <dgm:spPr/>
    </dgm:pt>
    <dgm:pt modelId="{8F99C059-0EE2-4A8C-A9F7-912896D716C6}" type="pres">
      <dgm:prSet presAssocID="{FBA777DB-A9E0-4E8E-9AC0-823A11BC17AA}" presName="parentText" presStyleLbl="node1" presStyleIdx="0" presStyleCnt="1" custScaleX="48467" custScaleY="83416">
        <dgm:presLayoutVars>
          <dgm:chMax val="1"/>
          <dgm:bulletEnabled val="1"/>
        </dgm:presLayoutVars>
      </dgm:prSet>
      <dgm:spPr/>
      <dgm:t>
        <a:bodyPr/>
        <a:lstStyle/>
        <a:p>
          <a:endParaRPr lang="zh-CN" altLang="en-US"/>
        </a:p>
      </dgm:t>
    </dgm:pt>
    <dgm:pt modelId="{53F78FBA-CEF4-4633-947C-9325414C34BF}" type="pres">
      <dgm:prSet presAssocID="{FBA777DB-A9E0-4E8E-9AC0-823A11BC17AA}" presName="descendantText" presStyleLbl="alignAccFollowNode1" presStyleIdx="0" presStyleCnt="1" custScaleX="128987" custScaleY="72314" custLinFactNeighborX="-575" custLinFactNeighborY="1281">
        <dgm:presLayoutVars>
          <dgm:bulletEnabled val="1"/>
        </dgm:presLayoutVars>
      </dgm:prSet>
      <dgm:spPr/>
      <dgm:t>
        <a:bodyPr/>
        <a:lstStyle/>
        <a:p>
          <a:endParaRPr lang="zh-CN" altLang="en-US"/>
        </a:p>
      </dgm:t>
    </dgm:pt>
  </dgm:ptLst>
  <dgm:cxnLst>
    <dgm:cxn modelId="{85AA116A-E0C4-4512-9220-D51AFEEF0FC5}" type="presOf" srcId="{B489B62C-87C1-4F07-ABFB-5BDD2CDBE815}" destId="{53F78FBA-CEF4-4633-947C-9325414C34BF}" srcOrd="0" destOrd="0" presId="urn:microsoft.com/office/officeart/2005/8/layout/vList5"/>
    <dgm:cxn modelId="{78C3B528-15D3-4518-A361-9D1A6758EC81}" type="presOf" srcId="{C63EC98B-FDF3-433E-882E-1786717D3115}" destId="{53F78FBA-CEF4-4633-947C-9325414C34BF}" srcOrd="0" destOrd="1" presId="urn:microsoft.com/office/officeart/2005/8/layout/vList5"/>
    <dgm:cxn modelId="{249900D6-8933-449C-A085-2853950C5489}" srcId="{FBA777DB-A9E0-4E8E-9AC0-823A11BC17AA}" destId="{B489B62C-87C1-4F07-ABFB-5BDD2CDBE815}" srcOrd="0" destOrd="0" parTransId="{60CC21CC-7289-461E-80DB-AE955E394F68}" sibTransId="{6B58488B-832D-451F-ACD3-C576AF70E4C1}"/>
    <dgm:cxn modelId="{850401ED-5A20-47A9-AB04-0B1CEE3F0EAB}" srcId="{B7DDE99F-2585-48E8-A17D-8BA6D2D6840B}" destId="{FBA777DB-A9E0-4E8E-9AC0-823A11BC17AA}" srcOrd="0" destOrd="0" parTransId="{B13A217D-E444-4E00-8BEA-2DE6AD98347C}" sibTransId="{B9BB8276-E627-4198-8294-6F4CEDDB22ED}"/>
    <dgm:cxn modelId="{631DA496-CB5C-4996-88F0-E133D1279918}" type="presOf" srcId="{985A5215-A6C1-4BED-B823-C30CE907EE43}" destId="{53F78FBA-CEF4-4633-947C-9325414C34BF}" srcOrd="0" destOrd="3" presId="urn:microsoft.com/office/officeart/2005/8/layout/vList5"/>
    <dgm:cxn modelId="{D52FA4CF-501F-43CF-9221-469C9E4A6A2A}" type="presOf" srcId="{AB65647B-1187-4802-AE51-A719327FA99C}" destId="{53F78FBA-CEF4-4633-947C-9325414C34BF}" srcOrd="0" destOrd="2" presId="urn:microsoft.com/office/officeart/2005/8/layout/vList5"/>
    <dgm:cxn modelId="{AA1CA498-8ABB-48F6-89F9-A8FB1DD3DD2A}" srcId="{FBA777DB-A9E0-4E8E-9AC0-823A11BC17AA}" destId="{985A5215-A6C1-4BED-B823-C30CE907EE43}" srcOrd="3" destOrd="0" parTransId="{717F9DAE-31CE-4035-BEC1-176438A22A83}" sibTransId="{24414B4B-76D8-4E47-8872-E2873E455290}"/>
    <dgm:cxn modelId="{45049BEB-6858-494F-AB66-695EF6E9E208}" srcId="{FBA777DB-A9E0-4E8E-9AC0-823A11BC17AA}" destId="{AB65647B-1187-4802-AE51-A719327FA99C}" srcOrd="2" destOrd="0" parTransId="{B3DB46BC-9245-45F7-9DDF-9D896FEDF60B}" sibTransId="{6515B7F2-0F60-400F-B5F3-FA78E5EE8C2C}"/>
    <dgm:cxn modelId="{688F0047-2890-4F97-87FA-3CA81C35CA20}" srcId="{FBA777DB-A9E0-4E8E-9AC0-823A11BC17AA}" destId="{C63EC98B-FDF3-433E-882E-1786717D3115}" srcOrd="1" destOrd="0" parTransId="{88EEADD1-33BE-41F1-8B78-DF0E72B30EB6}" sibTransId="{EFE6840B-28EB-4038-86C7-508C3BD8FE25}"/>
    <dgm:cxn modelId="{F529E3BE-B82E-4B11-BCB3-57EFA165D97D}" type="presOf" srcId="{B7DDE99F-2585-48E8-A17D-8BA6D2D6840B}" destId="{4CE6D6C2-9F12-459F-836F-00AAC1CC64AB}" srcOrd="0" destOrd="0" presId="urn:microsoft.com/office/officeart/2005/8/layout/vList5"/>
    <dgm:cxn modelId="{057597BC-9CA1-4561-9577-B71473F49052}" type="presOf" srcId="{FBA777DB-A9E0-4E8E-9AC0-823A11BC17AA}" destId="{8F99C059-0EE2-4A8C-A9F7-912896D716C6}" srcOrd="0" destOrd="0" presId="urn:microsoft.com/office/officeart/2005/8/layout/vList5"/>
    <dgm:cxn modelId="{7650BB40-1E46-4D5F-B848-D9EB823C1453}" type="presParOf" srcId="{4CE6D6C2-9F12-459F-836F-00AAC1CC64AB}" destId="{0B232042-0CCB-4B9A-9621-49B265A10B37}" srcOrd="0" destOrd="0" presId="urn:microsoft.com/office/officeart/2005/8/layout/vList5"/>
    <dgm:cxn modelId="{7EFADFBE-67A6-498F-AF4D-383B0A1AB507}" type="presParOf" srcId="{0B232042-0CCB-4B9A-9621-49B265A10B37}" destId="{8F99C059-0EE2-4A8C-A9F7-912896D716C6}" srcOrd="0" destOrd="0" presId="urn:microsoft.com/office/officeart/2005/8/layout/vList5"/>
    <dgm:cxn modelId="{4F7CAE0C-B091-4977-9FCE-B396DD5E3325}" type="presParOf" srcId="{0B232042-0CCB-4B9A-9621-49B265A10B37}" destId="{53F78FBA-CEF4-4633-947C-9325414C34BF}"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59F74A6-DEA9-4ECD-98C9-6ABE11934C6A}" type="doc">
      <dgm:prSet loTypeId="urn:microsoft.com/office/officeart/2005/8/layout/vList2" loCatId="list" qsTypeId="urn:microsoft.com/office/officeart/2005/8/quickstyle/3d1" qsCatId="3D" csTypeId="urn:microsoft.com/office/officeart/2005/8/colors/colorful5" csCatId="colorful" phldr="1"/>
      <dgm:spPr/>
      <dgm:t>
        <a:bodyPr/>
        <a:lstStyle/>
        <a:p>
          <a:endParaRPr lang="zh-CN" altLang="en-US"/>
        </a:p>
      </dgm:t>
    </dgm:pt>
    <dgm:pt modelId="{242A17B0-8C26-4B70-85D0-DE7BD2756180}">
      <dgm:prSet custT="1"/>
      <dgm:spPr/>
      <dgm:t>
        <a:bodyPr/>
        <a:lstStyle/>
        <a:p>
          <a:pPr rtl="0"/>
          <a:r>
            <a:rPr lang="zh-CN" altLang="en-US" sz="2200" b="1" dirty="0" smtClean="0">
              <a:solidFill>
                <a:srgbClr val="FF0000"/>
              </a:solidFill>
              <a:latin typeface="+mn-ea"/>
              <a:ea typeface="+mn-ea"/>
            </a:rPr>
            <a:t>使用视图的优点：</a:t>
          </a:r>
          <a:endParaRPr lang="zh-CN" altLang="en-US" sz="2200" b="1" dirty="0">
            <a:solidFill>
              <a:srgbClr val="FF0000"/>
            </a:solidFill>
            <a:latin typeface="+mn-ea"/>
            <a:ea typeface="+mn-ea"/>
          </a:endParaRPr>
        </a:p>
      </dgm:t>
    </dgm:pt>
    <dgm:pt modelId="{891BBFF0-1C22-4769-A5EC-D473AE4CFABB}" type="parTrans" cxnId="{C7B5FEE4-0763-4C41-955E-A1C7A88A5180}">
      <dgm:prSet/>
      <dgm:spPr/>
      <dgm:t>
        <a:bodyPr/>
        <a:lstStyle/>
        <a:p>
          <a:endParaRPr lang="zh-CN" altLang="en-US" sz="2200" b="1">
            <a:latin typeface="+mn-ea"/>
            <a:ea typeface="+mn-ea"/>
          </a:endParaRPr>
        </a:p>
      </dgm:t>
    </dgm:pt>
    <dgm:pt modelId="{39D7F9CF-F597-49ED-99D9-78BD58A5D1FF}" type="sibTrans" cxnId="{C7B5FEE4-0763-4C41-955E-A1C7A88A5180}">
      <dgm:prSet/>
      <dgm:spPr/>
      <dgm:t>
        <a:bodyPr/>
        <a:lstStyle/>
        <a:p>
          <a:endParaRPr lang="zh-CN" altLang="en-US" sz="2200" b="1">
            <a:latin typeface="+mn-ea"/>
            <a:ea typeface="+mn-ea"/>
          </a:endParaRPr>
        </a:p>
      </dgm:t>
    </dgm:pt>
    <dgm:pt modelId="{69F9B410-39F5-47C5-9CB0-8DCD62F01BED}">
      <dgm:prSet custT="1"/>
      <dgm:spPr/>
      <dgm:t>
        <a:bodyPr/>
        <a:lstStyle/>
        <a:p>
          <a:pPr rtl="0"/>
          <a:r>
            <a:rPr lang="zh-CN" altLang="en-US" sz="2000" b="1" dirty="0" smtClean="0">
              <a:solidFill>
                <a:srgbClr val="C00000"/>
              </a:solidFill>
              <a:latin typeface="+mn-ea"/>
              <a:ea typeface="+mn-ea"/>
            </a:rPr>
            <a:t>简化查询语句。</a:t>
          </a:r>
          <a:r>
            <a:rPr lang="zh-CN" altLang="en-US" sz="1800" b="1" dirty="0" smtClean="0">
              <a:latin typeface="+mn-ea"/>
              <a:ea typeface="+mn-ea"/>
            </a:rPr>
            <a:t>通过视图可以将复杂的查询语句变得很简单。利用视图，用户不必了解数据库及实际表的结构，就可以方便地使用和管理数据。</a:t>
          </a:r>
          <a:endParaRPr lang="zh-CN" altLang="en-US" sz="1800" b="1" dirty="0">
            <a:latin typeface="+mn-ea"/>
            <a:ea typeface="+mn-ea"/>
          </a:endParaRPr>
        </a:p>
      </dgm:t>
    </dgm:pt>
    <dgm:pt modelId="{444CCACE-620D-438D-8737-6E79A81E348A}" type="parTrans" cxnId="{1BA10DF8-7BF2-451D-87BC-5502C62106C4}">
      <dgm:prSet/>
      <dgm:spPr/>
      <dgm:t>
        <a:bodyPr/>
        <a:lstStyle/>
        <a:p>
          <a:endParaRPr lang="zh-CN" altLang="en-US" sz="2200" b="1">
            <a:latin typeface="+mn-ea"/>
            <a:ea typeface="+mn-ea"/>
          </a:endParaRPr>
        </a:p>
      </dgm:t>
    </dgm:pt>
    <dgm:pt modelId="{3C390F7E-BE1F-43CE-BA2A-10481A07F5E8}" type="sibTrans" cxnId="{1BA10DF8-7BF2-451D-87BC-5502C62106C4}">
      <dgm:prSet/>
      <dgm:spPr/>
      <dgm:t>
        <a:bodyPr/>
        <a:lstStyle/>
        <a:p>
          <a:endParaRPr lang="zh-CN" altLang="en-US" sz="2200" b="1">
            <a:latin typeface="+mn-ea"/>
            <a:ea typeface="+mn-ea"/>
          </a:endParaRPr>
        </a:p>
      </dgm:t>
    </dgm:pt>
    <dgm:pt modelId="{0295313E-28F4-4723-9892-864DE0B58CB0}">
      <dgm:prSet custT="1"/>
      <dgm:spPr/>
      <dgm:t>
        <a:bodyPr/>
        <a:lstStyle/>
        <a:p>
          <a:pPr rtl="0"/>
          <a:r>
            <a:rPr lang="zh-CN" altLang="en-US" sz="2200" b="1" dirty="0" smtClean="0">
              <a:solidFill>
                <a:srgbClr val="C00000"/>
              </a:solidFill>
              <a:latin typeface="+mn-ea"/>
              <a:ea typeface="+mn-ea"/>
            </a:rPr>
            <a:t>保证数据逻辑独立性。</a:t>
          </a:r>
          <a:r>
            <a:rPr lang="zh-CN" altLang="en-US" sz="1800" b="1" dirty="0" smtClean="0">
              <a:latin typeface="+mn-ea"/>
              <a:ea typeface="+mn-ea"/>
            </a:rPr>
            <a:t>视图对应数据库的外模式。如果应用程序使用视图来存取数据，那么当数据表的结构发生改变时，只需要更改视图定义的查询语句即可，不需要更改程序，方便程序的维护，保证了数据的逻辑独立性</a:t>
          </a:r>
          <a:endParaRPr lang="zh-CN" altLang="en-US" sz="1800" b="1" dirty="0">
            <a:latin typeface="+mn-ea"/>
            <a:ea typeface="+mn-ea"/>
          </a:endParaRPr>
        </a:p>
      </dgm:t>
    </dgm:pt>
    <dgm:pt modelId="{F324C4E2-1810-4F54-AB63-877C55B73929}" type="parTrans" cxnId="{BD2A100C-D04E-4CEF-8216-6D5CB038EDCE}">
      <dgm:prSet/>
      <dgm:spPr/>
      <dgm:t>
        <a:bodyPr/>
        <a:lstStyle/>
        <a:p>
          <a:endParaRPr lang="zh-CN" altLang="en-US" sz="2200" b="1">
            <a:latin typeface="+mn-ea"/>
            <a:ea typeface="+mn-ea"/>
          </a:endParaRPr>
        </a:p>
      </dgm:t>
    </dgm:pt>
    <dgm:pt modelId="{3F6E0459-264E-4AE5-A55F-FB29316075B3}" type="sibTrans" cxnId="{BD2A100C-D04E-4CEF-8216-6D5CB038EDCE}">
      <dgm:prSet/>
      <dgm:spPr/>
      <dgm:t>
        <a:bodyPr/>
        <a:lstStyle/>
        <a:p>
          <a:endParaRPr lang="zh-CN" altLang="en-US" sz="2200" b="1">
            <a:latin typeface="+mn-ea"/>
            <a:ea typeface="+mn-ea"/>
          </a:endParaRPr>
        </a:p>
      </dgm:t>
    </dgm:pt>
    <dgm:pt modelId="{D1B850A6-D529-4528-8477-BCDA157B4C85}">
      <dgm:prSet custT="1"/>
      <dgm:spPr/>
      <dgm:t>
        <a:bodyPr/>
        <a:lstStyle/>
        <a:p>
          <a:pPr rtl="0"/>
          <a:r>
            <a:rPr lang="zh-CN" altLang="en-US" sz="2200" b="1" dirty="0" smtClean="0">
              <a:solidFill>
                <a:srgbClr val="C00000"/>
              </a:solidFill>
              <a:latin typeface="+mn-ea"/>
              <a:ea typeface="+mn-ea"/>
            </a:rPr>
            <a:t>增加数据的安全性和保密性。</a:t>
          </a:r>
          <a:r>
            <a:rPr lang="zh-CN" altLang="en-US" sz="1800" b="1" dirty="0" smtClean="0">
              <a:latin typeface="+mn-ea"/>
              <a:ea typeface="+mn-ea"/>
            </a:rPr>
            <a:t>针对不同的用户，可以创建不同的视图，此时的用户只能查看和修改其所能看到的视图中的数据，而真正的数据表中的数据甚至连数据表都是不可见不可访问的，这样可以限制用户浏览和操作的数据内容</a:t>
          </a:r>
          <a:endParaRPr lang="zh-CN" altLang="en-US" sz="1800" b="1" dirty="0">
            <a:latin typeface="+mn-ea"/>
            <a:ea typeface="+mn-ea"/>
          </a:endParaRPr>
        </a:p>
      </dgm:t>
    </dgm:pt>
    <dgm:pt modelId="{C289F78B-0D6F-4E74-AF0B-000337496258}" type="parTrans" cxnId="{31ED804B-FA43-406E-A819-25D6963A3D46}">
      <dgm:prSet/>
      <dgm:spPr/>
      <dgm:t>
        <a:bodyPr/>
        <a:lstStyle/>
        <a:p>
          <a:endParaRPr lang="zh-CN" altLang="en-US" sz="2200" b="1">
            <a:latin typeface="+mn-ea"/>
            <a:ea typeface="+mn-ea"/>
          </a:endParaRPr>
        </a:p>
      </dgm:t>
    </dgm:pt>
    <dgm:pt modelId="{DD917A5D-F45A-4478-B8D1-60D35A5B3526}" type="sibTrans" cxnId="{31ED804B-FA43-406E-A819-25D6963A3D46}">
      <dgm:prSet/>
      <dgm:spPr/>
      <dgm:t>
        <a:bodyPr/>
        <a:lstStyle/>
        <a:p>
          <a:endParaRPr lang="zh-CN" altLang="en-US" sz="2200" b="1">
            <a:latin typeface="+mn-ea"/>
            <a:ea typeface="+mn-ea"/>
          </a:endParaRPr>
        </a:p>
      </dgm:t>
    </dgm:pt>
    <dgm:pt modelId="{7FAD320C-02CA-44F2-ACE4-F28E8164EE99}">
      <dgm:prSet custT="1"/>
      <dgm:spPr/>
      <dgm:t>
        <a:bodyPr/>
        <a:lstStyle/>
        <a:p>
          <a:pPr rtl="0"/>
          <a:r>
            <a:rPr lang="zh-CN" altLang="en-US" sz="2000" b="1" dirty="0" smtClean="0">
              <a:solidFill>
                <a:srgbClr val="C00000"/>
              </a:solidFill>
              <a:latin typeface="+mn-ea"/>
              <a:ea typeface="+mn-ea"/>
            </a:rPr>
            <a:t>增加可读性</a:t>
          </a:r>
          <a:r>
            <a:rPr lang="zh-CN" sz="2000" b="1" dirty="0" smtClean="0">
              <a:solidFill>
                <a:srgbClr val="C00000"/>
              </a:solidFill>
              <a:latin typeface="+mn-ea"/>
              <a:ea typeface="+mn-ea"/>
            </a:rPr>
            <a:t>。</a:t>
          </a:r>
          <a:r>
            <a:rPr lang="zh-CN" altLang="en-US" sz="1800" b="1" dirty="0" smtClean="0">
              <a:latin typeface="+mn-ea"/>
              <a:ea typeface="+mn-ea"/>
            </a:rPr>
            <a:t>由于在视图中可以只显示有用的字段，并且可以使用字段别名，因此能方便用户浏览查询的结果。在视图中可以使用户只关心自己感兴趣的某些特定数据，而那些不需要的或者无用的数据则不在视图中显示出来</a:t>
          </a:r>
          <a:r>
            <a:rPr lang="zh-CN" sz="1800" b="1" dirty="0" smtClean="0">
              <a:latin typeface="+mn-ea"/>
              <a:ea typeface="+mn-ea"/>
            </a:rPr>
            <a:t>。</a:t>
          </a:r>
          <a:endParaRPr lang="zh-CN" sz="1800" b="1" dirty="0">
            <a:latin typeface="+mn-ea"/>
            <a:ea typeface="+mn-ea"/>
          </a:endParaRPr>
        </a:p>
      </dgm:t>
    </dgm:pt>
    <dgm:pt modelId="{BF8C54A5-CD87-4E78-AC8E-C9FA3B2B2C45}" type="sibTrans" cxnId="{A38931E1-2015-41C0-A785-6011898D1330}">
      <dgm:prSet/>
      <dgm:spPr/>
      <dgm:t>
        <a:bodyPr/>
        <a:lstStyle/>
        <a:p>
          <a:endParaRPr lang="zh-CN" altLang="en-US" sz="2200" b="1">
            <a:latin typeface="+mn-ea"/>
            <a:ea typeface="+mn-ea"/>
          </a:endParaRPr>
        </a:p>
      </dgm:t>
    </dgm:pt>
    <dgm:pt modelId="{AB0BABC6-155E-4758-AA0F-DBD6A3C1ABF4}" type="parTrans" cxnId="{A38931E1-2015-41C0-A785-6011898D1330}">
      <dgm:prSet/>
      <dgm:spPr/>
      <dgm:t>
        <a:bodyPr/>
        <a:lstStyle/>
        <a:p>
          <a:endParaRPr lang="zh-CN" altLang="en-US" sz="2200" b="1">
            <a:latin typeface="+mn-ea"/>
            <a:ea typeface="+mn-ea"/>
          </a:endParaRPr>
        </a:p>
      </dgm:t>
    </dgm:pt>
    <dgm:pt modelId="{ACE62940-B035-479F-9A79-C8E217EE8EF0}" type="pres">
      <dgm:prSet presAssocID="{D59F74A6-DEA9-4ECD-98C9-6ABE11934C6A}" presName="linear" presStyleCnt="0">
        <dgm:presLayoutVars>
          <dgm:animLvl val="lvl"/>
          <dgm:resizeHandles val="exact"/>
        </dgm:presLayoutVars>
      </dgm:prSet>
      <dgm:spPr/>
      <dgm:t>
        <a:bodyPr/>
        <a:lstStyle/>
        <a:p>
          <a:endParaRPr lang="zh-CN" altLang="en-US"/>
        </a:p>
      </dgm:t>
    </dgm:pt>
    <dgm:pt modelId="{4C9E270A-12B7-4E1A-865B-09C9EE2219D1}" type="pres">
      <dgm:prSet presAssocID="{242A17B0-8C26-4B70-85D0-DE7BD2756180}" presName="parentText" presStyleLbl="node1" presStyleIdx="0" presStyleCnt="5" custScaleY="34355" custLinFactY="-17805" custLinFactNeighborY="-100000">
        <dgm:presLayoutVars>
          <dgm:chMax val="0"/>
          <dgm:bulletEnabled val="1"/>
        </dgm:presLayoutVars>
      </dgm:prSet>
      <dgm:spPr/>
      <dgm:t>
        <a:bodyPr/>
        <a:lstStyle/>
        <a:p>
          <a:endParaRPr lang="zh-CN" altLang="en-US"/>
        </a:p>
      </dgm:t>
    </dgm:pt>
    <dgm:pt modelId="{85A9BD77-C01A-41E8-8690-72A5A14E4CDE}" type="pres">
      <dgm:prSet presAssocID="{39D7F9CF-F597-49ED-99D9-78BD58A5D1FF}" presName="spacer" presStyleCnt="0"/>
      <dgm:spPr/>
    </dgm:pt>
    <dgm:pt modelId="{3F40F3E0-60D1-49FE-8F5E-9B8C7D4073DE}" type="pres">
      <dgm:prSet presAssocID="{69F9B410-39F5-47C5-9CB0-8DCD62F01BED}" presName="parentText" presStyleLbl="node1" presStyleIdx="1" presStyleCnt="5" custScaleY="83744" custLinFactNeighborX="-203" custLinFactNeighborY="-44697">
        <dgm:presLayoutVars>
          <dgm:chMax val="0"/>
          <dgm:bulletEnabled val="1"/>
        </dgm:presLayoutVars>
      </dgm:prSet>
      <dgm:spPr/>
      <dgm:t>
        <a:bodyPr/>
        <a:lstStyle/>
        <a:p>
          <a:endParaRPr lang="zh-CN" altLang="en-US"/>
        </a:p>
      </dgm:t>
    </dgm:pt>
    <dgm:pt modelId="{98F7963E-5A68-4C59-9173-65C8687A465A}" type="pres">
      <dgm:prSet presAssocID="{3C390F7E-BE1F-43CE-BA2A-10481A07F5E8}" presName="spacer" presStyleCnt="0"/>
      <dgm:spPr/>
    </dgm:pt>
    <dgm:pt modelId="{B5A772AE-F7E7-4045-BCE8-EB74FA1DB9C9}" type="pres">
      <dgm:prSet presAssocID="{7FAD320C-02CA-44F2-ACE4-F28E8164EE99}" presName="parentText" presStyleLbl="node1" presStyleIdx="2" presStyleCnt="5" custLinFactY="-2338" custLinFactNeighborY="-100000">
        <dgm:presLayoutVars>
          <dgm:chMax val="0"/>
          <dgm:bulletEnabled val="1"/>
        </dgm:presLayoutVars>
      </dgm:prSet>
      <dgm:spPr/>
      <dgm:t>
        <a:bodyPr/>
        <a:lstStyle/>
        <a:p>
          <a:endParaRPr lang="zh-CN" altLang="en-US"/>
        </a:p>
      </dgm:t>
    </dgm:pt>
    <dgm:pt modelId="{BE4AB5E6-86B2-4F62-8D13-9BE19B63EE11}" type="pres">
      <dgm:prSet presAssocID="{BF8C54A5-CD87-4E78-AC8E-C9FA3B2B2C45}" presName="spacer" presStyleCnt="0"/>
      <dgm:spPr/>
    </dgm:pt>
    <dgm:pt modelId="{5C7FE0F7-B71B-4FFE-817C-0806343EA5EE}" type="pres">
      <dgm:prSet presAssocID="{0295313E-28F4-4723-9892-864DE0B58CB0}" presName="parentText" presStyleLbl="node1" presStyleIdx="3" presStyleCnt="5" custScaleY="116418" custLinFactY="-10523" custLinFactNeighborX="-143" custLinFactNeighborY="-100000">
        <dgm:presLayoutVars>
          <dgm:chMax val="0"/>
          <dgm:bulletEnabled val="1"/>
        </dgm:presLayoutVars>
      </dgm:prSet>
      <dgm:spPr/>
      <dgm:t>
        <a:bodyPr/>
        <a:lstStyle/>
        <a:p>
          <a:endParaRPr lang="zh-CN" altLang="en-US"/>
        </a:p>
      </dgm:t>
    </dgm:pt>
    <dgm:pt modelId="{B61A2D40-549E-4858-802C-CB9C0A68A76D}" type="pres">
      <dgm:prSet presAssocID="{3F6E0459-264E-4AE5-A55F-FB29316075B3}" presName="spacer" presStyleCnt="0"/>
      <dgm:spPr/>
    </dgm:pt>
    <dgm:pt modelId="{90149A1A-85EB-4DEB-8D41-C440E0BBE8F4}" type="pres">
      <dgm:prSet presAssocID="{D1B850A6-D529-4528-8477-BCDA157B4C85}" presName="parentText" presStyleLbl="node1" presStyleIdx="4" presStyleCnt="5" custScaleY="97179" custLinFactY="-3597" custLinFactNeighborY="-100000">
        <dgm:presLayoutVars>
          <dgm:chMax val="0"/>
          <dgm:bulletEnabled val="1"/>
        </dgm:presLayoutVars>
      </dgm:prSet>
      <dgm:spPr/>
      <dgm:t>
        <a:bodyPr/>
        <a:lstStyle/>
        <a:p>
          <a:endParaRPr lang="zh-CN" altLang="en-US"/>
        </a:p>
      </dgm:t>
    </dgm:pt>
  </dgm:ptLst>
  <dgm:cxnLst>
    <dgm:cxn modelId="{77921C29-11FC-4781-B8F8-FA527A80C673}" type="presOf" srcId="{242A17B0-8C26-4B70-85D0-DE7BD2756180}" destId="{4C9E270A-12B7-4E1A-865B-09C9EE2219D1}" srcOrd="0" destOrd="0" presId="urn:microsoft.com/office/officeart/2005/8/layout/vList2"/>
    <dgm:cxn modelId="{1BA10DF8-7BF2-451D-87BC-5502C62106C4}" srcId="{D59F74A6-DEA9-4ECD-98C9-6ABE11934C6A}" destId="{69F9B410-39F5-47C5-9CB0-8DCD62F01BED}" srcOrd="1" destOrd="0" parTransId="{444CCACE-620D-438D-8737-6E79A81E348A}" sibTransId="{3C390F7E-BE1F-43CE-BA2A-10481A07F5E8}"/>
    <dgm:cxn modelId="{46BA8D6B-1BB3-4BD7-86EB-22D07F86EDD9}" type="presOf" srcId="{0295313E-28F4-4723-9892-864DE0B58CB0}" destId="{5C7FE0F7-B71B-4FFE-817C-0806343EA5EE}" srcOrd="0" destOrd="0" presId="urn:microsoft.com/office/officeart/2005/8/layout/vList2"/>
    <dgm:cxn modelId="{BD2A100C-D04E-4CEF-8216-6D5CB038EDCE}" srcId="{D59F74A6-DEA9-4ECD-98C9-6ABE11934C6A}" destId="{0295313E-28F4-4723-9892-864DE0B58CB0}" srcOrd="3" destOrd="0" parTransId="{F324C4E2-1810-4F54-AB63-877C55B73929}" sibTransId="{3F6E0459-264E-4AE5-A55F-FB29316075B3}"/>
    <dgm:cxn modelId="{C7B5FEE4-0763-4C41-955E-A1C7A88A5180}" srcId="{D59F74A6-DEA9-4ECD-98C9-6ABE11934C6A}" destId="{242A17B0-8C26-4B70-85D0-DE7BD2756180}" srcOrd="0" destOrd="0" parTransId="{891BBFF0-1C22-4769-A5EC-D473AE4CFABB}" sibTransId="{39D7F9CF-F597-49ED-99D9-78BD58A5D1FF}"/>
    <dgm:cxn modelId="{A38931E1-2015-41C0-A785-6011898D1330}" srcId="{D59F74A6-DEA9-4ECD-98C9-6ABE11934C6A}" destId="{7FAD320C-02CA-44F2-ACE4-F28E8164EE99}" srcOrd="2" destOrd="0" parTransId="{AB0BABC6-155E-4758-AA0F-DBD6A3C1ABF4}" sibTransId="{BF8C54A5-CD87-4E78-AC8E-C9FA3B2B2C45}"/>
    <dgm:cxn modelId="{70530F36-582E-401F-8B5B-9315A801199D}" type="presOf" srcId="{7FAD320C-02CA-44F2-ACE4-F28E8164EE99}" destId="{B5A772AE-F7E7-4045-BCE8-EB74FA1DB9C9}" srcOrd="0" destOrd="0" presId="urn:microsoft.com/office/officeart/2005/8/layout/vList2"/>
    <dgm:cxn modelId="{31ED804B-FA43-406E-A819-25D6963A3D46}" srcId="{D59F74A6-DEA9-4ECD-98C9-6ABE11934C6A}" destId="{D1B850A6-D529-4528-8477-BCDA157B4C85}" srcOrd="4" destOrd="0" parTransId="{C289F78B-0D6F-4E74-AF0B-000337496258}" sibTransId="{DD917A5D-F45A-4478-B8D1-60D35A5B3526}"/>
    <dgm:cxn modelId="{728012D5-06FE-4446-9136-88E73F5248E6}" type="presOf" srcId="{D59F74A6-DEA9-4ECD-98C9-6ABE11934C6A}" destId="{ACE62940-B035-479F-9A79-C8E217EE8EF0}" srcOrd="0" destOrd="0" presId="urn:microsoft.com/office/officeart/2005/8/layout/vList2"/>
    <dgm:cxn modelId="{9E1DAD44-87F8-44C7-99FA-7FAE9ECB1BAD}" type="presOf" srcId="{69F9B410-39F5-47C5-9CB0-8DCD62F01BED}" destId="{3F40F3E0-60D1-49FE-8F5E-9B8C7D4073DE}" srcOrd="0" destOrd="0" presId="urn:microsoft.com/office/officeart/2005/8/layout/vList2"/>
    <dgm:cxn modelId="{9A1C5CE0-926E-46C1-B2F9-AAAA7A8FBB47}" type="presOf" srcId="{D1B850A6-D529-4528-8477-BCDA157B4C85}" destId="{90149A1A-85EB-4DEB-8D41-C440E0BBE8F4}" srcOrd="0" destOrd="0" presId="urn:microsoft.com/office/officeart/2005/8/layout/vList2"/>
    <dgm:cxn modelId="{2746A9D0-5C03-455F-9AB8-2124CA12FFD3}" type="presParOf" srcId="{ACE62940-B035-479F-9A79-C8E217EE8EF0}" destId="{4C9E270A-12B7-4E1A-865B-09C9EE2219D1}" srcOrd="0" destOrd="0" presId="urn:microsoft.com/office/officeart/2005/8/layout/vList2"/>
    <dgm:cxn modelId="{F1DECB2F-391E-43C0-B616-BE1EA786E52E}" type="presParOf" srcId="{ACE62940-B035-479F-9A79-C8E217EE8EF0}" destId="{85A9BD77-C01A-41E8-8690-72A5A14E4CDE}" srcOrd="1" destOrd="0" presId="urn:microsoft.com/office/officeart/2005/8/layout/vList2"/>
    <dgm:cxn modelId="{1258ECCF-2DBC-4F20-933D-9515F5D31A85}" type="presParOf" srcId="{ACE62940-B035-479F-9A79-C8E217EE8EF0}" destId="{3F40F3E0-60D1-49FE-8F5E-9B8C7D4073DE}" srcOrd="2" destOrd="0" presId="urn:microsoft.com/office/officeart/2005/8/layout/vList2"/>
    <dgm:cxn modelId="{627083CF-E9D0-4085-9B67-1038840F803F}" type="presParOf" srcId="{ACE62940-B035-479F-9A79-C8E217EE8EF0}" destId="{98F7963E-5A68-4C59-9173-65C8687A465A}" srcOrd="3" destOrd="0" presId="urn:microsoft.com/office/officeart/2005/8/layout/vList2"/>
    <dgm:cxn modelId="{7A6DE173-7270-4C55-AA01-86736F040C26}" type="presParOf" srcId="{ACE62940-B035-479F-9A79-C8E217EE8EF0}" destId="{B5A772AE-F7E7-4045-BCE8-EB74FA1DB9C9}" srcOrd="4" destOrd="0" presId="urn:microsoft.com/office/officeart/2005/8/layout/vList2"/>
    <dgm:cxn modelId="{7E9A75A2-E801-41EF-8C0C-C371DAB572EE}" type="presParOf" srcId="{ACE62940-B035-479F-9A79-C8E217EE8EF0}" destId="{BE4AB5E6-86B2-4F62-8D13-9BE19B63EE11}" srcOrd="5" destOrd="0" presId="urn:microsoft.com/office/officeart/2005/8/layout/vList2"/>
    <dgm:cxn modelId="{D3164CD7-1D2F-4E93-9021-8EF05BE36A4A}" type="presParOf" srcId="{ACE62940-B035-479F-9A79-C8E217EE8EF0}" destId="{5C7FE0F7-B71B-4FFE-817C-0806343EA5EE}" srcOrd="6" destOrd="0" presId="urn:microsoft.com/office/officeart/2005/8/layout/vList2"/>
    <dgm:cxn modelId="{F0DC6CAF-858D-4603-A8E9-1FEA779190B0}" type="presParOf" srcId="{ACE62940-B035-479F-9A79-C8E217EE8EF0}" destId="{B61A2D40-549E-4858-802C-CB9C0A68A76D}" srcOrd="7" destOrd="0" presId="urn:microsoft.com/office/officeart/2005/8/layout/vList2"/>
    <dgm:cxn modelId="{80F338E6-0F5F-4F04-814A-D32EFA996EEF}" type="presParOf" srcId="{ACE62940-B035-479F-9A79-C8E217EE8EF0}" destId="{90149A1A-85EB-4DEB-8D41-C440E0BBE8F4}"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8508710-4EC6-4975-BE94-7663959F9156}" type="doc">
      <dgm:prSet loTypeId="urn:microsoft.com/office/officeart/2005/8/layout/vList2" loCatId="list" qsTypeId="urn:microsoft.com/office/officeart/2005/8/quickstyle/3d1" qsCatId="3D" csTypeId="urn:microsoft.com/office/officeart/2005/8/colors/accent1_2" csCatId="accent1"/>
      <dgm:spPr/>
      <dgm:t>
        <a:bodyPr/>
        <a:lstStyle/>
        <a:p>
          <a:endParaRPr lang="zh-CN" altLang="en-US"/>
        </a:p>
      </dgm:t>
    </dgm:pt>
    <dgm:pt modelId="{82B822CC-6459-4D0D-8E5F-5A51C715F90E}">
      <dgm:prSet custT="1"/>
      <dgm:spPr/>
      <dgm:t>
        <a:bodyPr/>
        <a:lstStyle/>
        <a:p>
          <a:pPr rtl="0"/>
          <a:r>
            <a:rPr lang="zh-CN" sz="2000" dirty="0" smtClean="0"/>
            <a:t>子任务</a:t>
          </a:r>
          <a:r>
            <a:rPr lang="en-US" sz="2000" dirty="0" smtClean="0"/>
            <a:t>1</a:t>
          </a:r>
          <a:r>
            <a:rPr lang="zh-CN" sz="2000" dirty="0" smtClean="0"/>
            <a:t>：使用</a:t>
          </a:r>
          <a:r>
            <a:rPr lang="en-US" sz="2000" dirty="0" smtClean="0"/>
            <a:t>SQL Server Management Studio</a:t>
          </a:r>
          <a:r>
            <a:rPr lang="zh-CN" sz="2000" dirty="0" smtClean="0"/>
            <a:t>创建索引</a:t>
          </a:r>
          <a:endParaRPr lang="zh-CN" sz="2000" dirty="0"/>
        </a:p>
      </dgm:t>
    </dgm:pt>
    <dgm:pt modelId="{95FBD461-00A0-4104-AF95-BC5A4605EA10}" type="parTrans" cxnId="{76E7BC29-9E2B-4201-89C9-B915B62304CF}">
      <dgm:prSet/>
      <dgm:spPr/>
      <dgm:t>
        <a:bodyPr/>
        <a:lstStyle/>
        <a:p>
          <a:endParaRPr lang="zh-CN" altLang="en-US" sz="2000"/>
        </a:p>
      </dgm:t>
    </dgm:pt>
    <dgm:pt modelId="{B98CF57E-1C50-451B-957E-0DEF5EECD701}" type="sibTrans" cxnId="{76E7BC29-9E2B-4201-89C9-B915B62304CF}">
      <dgm:prSet/>
      <dgm:spPr/>
      <dgm:t>
        <a:bodyPr/>
        <a:lstStyle/>
        <a:p>
          <a:endParaRPr lang="zh-CN" altLang="en-US" sz="2000"/>
        </a:p>
      </dgm:t>
    </dgm:pt>
    <dgm:pt modelId="{C3C18267-088B-49F2-B84D-4099CC9182E6}" type="pres">
      <dgm:prSet presAssocID="{58508710-4EC6-4975-BE94-7663959F9156}" presName="linear" presStyleCnt="0">
        <dgm:presLayoutVars>
          <dgm:animLvl val="lvl"/>
          <dgm:resizeHandles val="exact"/>
        </dgm:presLayoutVars>
      </dgm:prSet>
      <dgm:spPr/>
      <dgm:t>
        <a:bodyPr/>
        <a:lstStyle/>
        <a:p>
          <a:endParaRPr lang="zh-CN" altLang="en-US"/>
        </a:p>
      </dgm:t>
    </dgm:pt>
    <dgm:pt modelId="{ECBEF32F-24DE-444F-BB70-02B90D56A639}" type="pres">
      <dgm:prSet presAssocID="{82B822CC-6459-4D0D-8E5F-5A51C715F90E}" presName="parentText" presStyleLbl="node1" presStyleIdx="0" presStyleCnt="1">
        <dgm:presLayoutVars>
          <dgm:chMax val="0"/>
          <dgm:bulletEnabled val="1"/>
        </dgm:presLayoutVars>
      </dgm:prSet>
      <dgm:spPr/>
      <dgm:t>
        <a:bodyPr/>
        <a:lstStyle/>
        <a:p>
          <a:endParaRPr lang="zh-CN" altLang="en-US"/>
        </a:p>
      </dgm:t>
    </dgm:pt>
  </dgm:ptLst>
  <dgm:cxnLst>
    <dgm:cxn modelId="{F2F86FDA-1768-4DBC-B1BB-E8F22C4AE46F}" type="presOf" srcId="{58508710-4EC6-4975-BE94-7663959F9156}" destId="{C3C18267-088B-49F2-B84D-4099CC9182E6}" srcOrd="0" destOrd="0" presId="urn:microsoft.com/office/officeart/2005/8/layout/vList2"/>
    <dgm:cxn modelId="{76E7BC29-9E2B-4201-89C9-B915B62304CF}" srcId="{58508710-4EC6-4975-BE94-7663959F9156}" destId="{82B822CC-6459-4D0D-8E5F-5A51C715F90E}" srcOrd="0" destOrd="0" parTransId="{95FBD461-00A0-4104-AF95-BC5A4605EA10}" sibTransId="{B98CF57E-1C50-451B-957E-0DEF5EECD701}"/>
    <dgm:cxn modelId="{62097BC1-67C8-4683-B316-F12294EABEE6}" type="presOf" srcId="{82B822CC-6459-4D0D-8E5F-5A51C715F90E}" destId="{ECBEF32F-24DE-444F-BB70-02B90D56A639}" srcOrd="0" destOrd="0" presId="urn:microsoft.com/office/officeart/2005/8/layout/vList2"/>
    <dgm:cxn modelId="{F05017D6-C11F-4152-BBE6-500710A1DA3F}" type="presParOf" srcId="{C3C18267-088B-49F2-B84D-4099CC9182E6}" destId="{ECBEF32F-24DE-444F-BB70-02B90D56A639}"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7CDB964-38AB-4385-8DAE-A5A1BD1B83EA}"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zh-CN" altLang="en-US"/>
        </a:p>
      </dgm:t>
    </dgm:pt>
    <dgm:pt modelId="{A85A1513-A78F-4CEE-843E-95AE5C48B8AA}">
      <dgm:prSet custT="1"/>
      <dgm:spPr/>
      <dgm:t>
        <a:bodyPr/>
        <a:lstStyle/>
        <a:p>
          <a:pPr rtl="0"/>
          <a:r>
            <a:rPr lang="zh-CN" sz="2400" dirty="0" smtClean="0"/>
            <a:t>子任务</a:t>
          </a:r>
          <a:r>
            <a:rPr lang="en-US" sz="2400" dirty="0" smtClean="0"/>
            <a:t>1</a:t>
          </a:r>
          <a:r>
            <a:rPr lang="zh-CN" sz="2400" dirty="0" smtClean="0"/>
            <a:t>：使用</a:t>
          </a:r>
          <a:r>
            <a:rPr lang="en-US" sz="2400" dirty="0" smtClean="0"/>
            <a:t>SQL Server Management Studio</a:t>
          </a:r>
          <a:r>
            <a:rPr lang="zh-CN" sz="2400" dirty="0" smtClean="0"/>
            <a:t>创建视图</a:t>
          </a:r>
          <a:endParaRPr lang="zh-CN" sz="2400" dirty="0"/>
        </a:p>
      </dgm:t>
    </dgm:pt>
    <dgm:pt modelId="{05ABE0E8-23CE-4AF3-8F96-A6B3519661F8}" type="parTrans" cxnId="{C622A137-59B4-4F7B-9639-5F4E7F168CFC}">
      <dgm:prSet/>
      <dgm:spPr/>
      <dgm:t>
        <a:bodyPr/>
        <a:lstStyle/>
        <a:p>
          <a:endParaRPr lang="zh-CN" altLang="en-US" sz="2400"/>
        </a:p>
      </dgm:t>
    </dgm:pt>
    <dgm:pt modelId="{1570F4F6-B169-428B-8EBF-ADD7C180C19C}" type="sibTrans" cxnId="{C622A137-59B4-4F7B-9639-5F4E7F168CFC}">
      <dgm:prSet/>
      <dgm:spPr/>
      <dgm:t>
        <a:bodyPr/>
        <a:lstStyle/>
        <a:p>
          <a:endParaRPr lang="zh-CN" altLang="en-US" sz="2400"/>
        </a:p>
      </dgm:t>
    </dgm:pt>
    <dgm:pt modelId="{784F8EB9-AE8D-45BB-8B42-E332E06FE421}" type="pres">
      <dgm:prSet presAssocID="{B7CDB964-38AB-4385-8DAE-A5A1BD1B83EA}" presName="linear" presStyleCnt="0">
        <dgm:presLayoutVars>
          <dgm:animLvl val="lvl"/>
          <dgm:resizeHandles val="exact"/>
        </dgm:presLayoutVars>
      </dgm:prSet>
      <dgm:spPr/>
      <dgm:t>
        <a:bodyPr/>
        <a:lstStyle/>
        <a:p>
          <a:endParaRPr lang="zh-CN" altLang="en-US"/>
        </a:p>
      </dgm:t>
    </dgm:pt>
    <dgm:pt modelId="{38CDE492-DB0B-4F50-956C-DE1DED87FFAD}" type="pres">
      <dgm:prSet presAssocID="{A85A1513-A78F-4CEE-843E-95AE5C48B8AA}" presName="parentText" presStyleLbl="node1" presStyleIdx="0" presStyleCnt="1" custScaleY="151382" custLinFactNeighborX="-56" custLinFactNeighborY="-8216">
        <dgm:presLayoutVars>
          <dgm:chMax val="0"/>
          <dgm:bulletEnabled val="1"/>
        </dgm:presLayoutVars>
      </dgm:prSet>
      <dgm:spPr/>
      <dgm:t>
        <a:bodyPr/>
        <a:lstStyle/>
        <a:p>
          <a:endParaRPr lang="zh-CN" altLang="en-US"/>
        </a:p>
      </dgm:t>
    </dgm:pt>
  </dgm:ptLst>
  <dgm:cxnLst>
    <dgm:cxn modelId="{C3C53D3A-187E-4C7C-9B4D-E42588B508C8}" type="presOf" srcId="{B7CDB964-38AB-4385-8DAE-A5A1BD1B83EA}" destId="{784F8EB9-AE8D-45BB-8B42-E332E06FE421}" srcOrd="0" destOrd="0" presId="urn:microsoft.com/office/officeart/2005/8/layout/vList2"/>
    <dgm:cxn modelId="{A26987EE-990D-4E81-A357-A6464A3520F7}" type="presOf" srcId="{A85A1513-A78F-4CEE-843E-95AE5C48B8AA}" destId="{38CDE492-DB0B-4F50-956C-DE1DED87FFAD}" srcOrd="0" destOrd="0" presId="urn:microsoft.com/office/officeart/2005/8/layout/vList2"/>
    <dgm:cxn modelId="{C622A137-59B4-4F7B-9639-5F4E7F168CFC}" srcId="{B7CDB964-38AB-4385-8DAE-A5A1BD1B83EA}" destId="{A85A1513-A78F-4CEE-843E-95AE5C48B8AA}" srcOrd="0" destOrd="0" parTransId="{05ABE0E8-23CE-4AF3-8F96-A6B3519661F8}" sibTransId="{1570F4F6-B169-428B-8EBF-ADD7C180C19C}"/>
    <dgm:cxn modelId="{6E3178A1-41DD-465D-A981-4E9F52097F60}" type="presParOf" srcId="{784F8EB9-AE8D-45BB-8B42-E332E06FE421}" destId="{38CDE492-DB0B-4F50-956C-DE1DED87FFAD}"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BEF32F-24DE-444F-BB70-02B90D56A639}">
      <dsp:nvSpPr>
        <dsp:cNvPr id="0" name=""/>
        <dsp:cNvSpPr/>
      </dsp:nvSpPr>
      <dsp:spPr>
        <a:xfrm>
          <a:off x="0" y="179"/>
          <a:ext cx="8280920" cy="368972"/>
        </a:xfrm>
        <a:prstGeom prst="roundRect">
          <a:avLst/>
        </a:prstGeom>
        <a:gradFill rotWithShape="0">
          <a:gsLst>
            <a:gs pos="0">
              <a:schemeClr val="accent1">
                <a:hueOff val="0"/>
                <a:satOff val="0"/>
                <a:lumOff val="0"/>
                <a:alphaOff val="0"/>
                <a:shade val="85000"/>
              </a:schemeClr>
            </a:gs>
            <a:gs pos="100000">
              <a:schemeClr val="accent1">
                <a:hueOff val="0"/>
                <a:satOff val="0"/>
                <a:lumOff val="0"/>
                <a:alphaOff val="0"/>
                <a:tint val="90000"/>
                <a:alpha val="100000"/>
                <a:satMod val="200000"/>
              </a:schemeClr>
            </a:gs>
          </a:gsLst>
          <a:path path="circle">
            <a:fillToRect l="100000" t="100000" r="100000" b="100000"/>
          </a:path>
        </a:gradFill>
        <a:ln>
          <a:noFill/>
        </a:ln>
        <a:effectLst>
          <a:outerShdw blurRad="50800" dist="42924"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zh-CN" sz="2000" kern="1200" dirty="0" smtClean="0"/>
            <a:t>子任务</a:t>
          </a:r>
          <a:r>
            <a:rPr lang="en-US" sz="2000" kern="1200" dirty="0" smtClean="0"/>
            <a:t>1</a:t>
          </a:r>
          <a:r>
            <a:rPr lang="zh-CN" sz="2000" kern="1200" dirty="0" smtClean="0"/>
            <a:t>：使用</a:t>
          </a:r>
          <a:r>
            <a:rPr lang="en-US" sz="2000" kern="1200" dirty="0" smtClean="0"/>
            <a:t>SQL Server Management Studio</a:t>
          </a:r>
          <a:r>
            <a:rPr lang="zh-CN" sz="2000" kern="1200" dirty="0" smtClean="0"/>
            <a:t>创建索引</a:t>
          </a:r>
          <a:endParaRPr lang="zh-CN" sz="2000" kern="1200" dirty="0"/>
        </a:p>
      </dsp:txBody>
      <dsp:txXfrm>
        <a:off x="18012" y="18191"/>
        <a:ext cx="8244896" cy="33294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CDE492-DB0B-4F50-956C-DE1DED87FFAD}">
      <dsp:nvSpPr>
        <dsp:cNvPr id="0" name=""/>
        <dsp:cNvSpPr/>
      </dsp:nvSpPr>
      <dsp:spPr>
        <a:xfrm>
          <a:off x="0" y="196409"/>
          <a:ext cx="8136904" cy="433512"/>
        </a:xfrm>
        <a:prstGeom prst="roundRect">
          <a:avLst/>
        </a:prstGeom>
        <a:gradFill rotWithShape="0">
          <a:gsLst>
            <a:gs pos="0">
              <a:schemeClr val="accent1">
                <a:hueOff val="0"/>
                <a:satOff val="0"/>
                <a:lumOff val="0"/>
                <a:alphaOff val="0"/>
                <a:shade val="85000"/>
              </a:schemeClr>
            </a:gs>
            <a:gs pos="100000">
              <a:schemeClr val="accent1">
                <a:hueOff val="0"/>
                <a:satOff val="0"/>
                <a:lumOff val="0"/>
                <a:alphaOff val="0"/>
                <a:tint val="90000"/>
                <a:alpha val="100000"/>
                <a:satMod val="200000"/>
              </a:schemeClr>
            </a:gs>
          </a:gsLst>
          <a:path path="circle">
            <a:fillToRect l="100000" t="100000" r="100000" b="100000"/>
          </a:path>
        </a:gradFill>
        <a:ln>
          <a:noFill/>
        </a:ln>
        <a:effectLst>
          <a:outerShdw blurRad="50800" dist="42924"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zh-CN" sz="2400" kern="1200" dirty="0" smtClean="0"/>
            <a:t>子任务</a:t>
          </a:r>
          <a:r>
            <a:rPr lang="en-US" sz="2400" kern="1200" dirty="0" smtClean="0"/>
            <a:t>1</a:t>
          </a:r>
          <a:r>
            <a:rPr lang="zh-CN" sz="2400" kern="1200" dirty="0" smtClean="0"/>
            <a:t>：使用</a:t>
          </a:r>
          <a:r>
            <a:rPr lang="en-US" sz="2400" kern="1200" dirty="0" smtClean="0"/>
            <a:t>SQL Server Management Studio</a:t>
          </a:r>
          <a:r>
            <a:rPr lang="zh-CN" sz="2400" kern="1200" dirty="0" smtClean="0"/>
            <a:t>创建视图</a:t>
          </a:r>
          <a:endParaRPr lang="zh-CN" sz="2400" kern="1200" dirty="0"/>
        </a:p>
      </dsp:txBody>
      <dsp:txXfrm>
        <a:off x="21162" y="217571"/>
        <a:ext cx="8094580" cy="391188"/>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smtClean="0">
                <a:latin typeface="Tahoma" pitchFamily="34" charset="0"/>
                <a:ea typeface="+mn-ea"/>
              </a:defRPr>
            </a:lvl1pPr>
          </a:lstStyle>
          <a:p>
            <a:pPr>
              <a:defRPr/>
            </a:pPr>
            <a:endParaRPr lang="zh-CN" altLang="en-US"/>
          </a:p>
        </p:txBody>
      </p:sp>
      <p:sp>
        <p:nvSpPr>
          <p:cNvPr id="46083"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atin typeface="Tahoma" pitchFamily="34" charset="0"/>
                <a:ea typeface="+mn-ea"/>
              </a:defRPr>
            </a:lvl1pPr>
          </a:lstStyle>
          <a:p>
            <a:pPr>
              <a:defRPr/>
            </a:pPr>
            <a:endParaRPr lang="en-US" altLang="zh-CN"/>
          </a:p>
        </p:txBody>
      </p:sp>
      <p:sp>
        <p:nvSpPr>
          <p:cNvPr id="46084"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smtClean="0">
                <a:latin typeface="Tahoma" pitchFamily="34" charset="0"/>
                <a:ea typeface="+mn-ea"/>
              </a:defRPr>
            </a:lvl1pPr>
          </a:lstStyle>
          <a:p>
            <a:pPr>
              <a:defRPr/>
            </a:pPr>
            <a:endParaRPr lang="en-US" altLang="zh-CN"/>
          </a:p>
        </p:txBody>
      </p:sp>
      <p:sp>
        <p:nvSpPr>
          <p:cNvPr id="46085"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atin typeface="Tahoma" pitchFamily="34" charset="0"/>
                <a:ea typeface="+mn-ea"/>
              </a:defRPr>
            </a:lvl1pPr>
          </a:lstStyle>
          <a:p>
            <a:pPr>
              <a:defRPr/>
            </a:pPr>
            <a:fld id="{E2DCD914-C2E4-4536-902A-A2713EBA6166}" type="slidenum">
              <a:rPr lang="zh-CN" altLang="en-US"/>
              <a:pPr>
                <a:defRPr/>
              </a:pPr>
              <a:t>‹#›</a:t>
            </a:fld>
            <a:endParaRPr lang="en-US" altLang="zh-CN"/>
          </a:p>
        </p:txBody>
      </p:sp>
    </p:spTree>
    <p:extLst>
      <p:ext uri="{BB962C8B-B14F-4D97-AF65-F5344CB8AC3E}">
        <p14:creationId xmlns:p14="http://schemas.microsoft.com/office/powerpoint/2010/main" val="5538786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smtClean="0">
                <a:latin typeface="Tahoma" pitchFamily="34" charset="0"/>
                <a:ea typeface="+mn-ea"/>
              </a:defRPr>
            </a:lvl1pPr>
          </a:lstStyle>
          <a:p>
            <a:pPr>
              <a:defRPr/>
            </a:pPr>
            <a:endParaRPr lang="zh-CN" altLang="en-US"/>
          </a:p>
        </p:txBody>
      </p:sp>
      <p:sp>
        <p:nvSpPr>
          <p:cNvPr id="48131"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atin typeface="Tahoma" pitchFamily="34" charset="0"/>
                <a:ea typeface="+mn-ea"/>
              </a:defRPr>
            </a:lvl1pPr>
          </a:lstStyle>
          <a:p>
            <a:pPr>
              <a:defRPr/>
            </a:pPr>
            <a:endParaRPr lang="en-US" altLang="zh-CN"/>
          </a:p>
        </p:txBody>
      </p:sp>
      <p:sp>
        <p:nvSpPr>
          <p:cNvPr id="4096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8133"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zh-CN" noProof="0" smtClean="0"/>
              <a:t>Click to edit Master text styles</a:t>
            </a:r>
          </a:p>
          <a:p>
            <a:pPr lvl="1"/>
            <a:r>
              <a:rPr lang="en-US" altLang="zh-CN" noProof="0" smtClean="0"/>
              <a:t>Second level</a:t>
            </a:r>
          </a:p>
          <a:p>
            <a:pPr lvl="2"/>
            <a:r>
              <a:rPr lang="en-US" altLang="zh-CN" noProof="0" smtClean="0"/>
              <a:t>Third level</a:t>
            </a:r>
          </a:p>
          <a:p>
            <a:pPr lvl="3"/>
            <a:r>
              <a:rPr lang="en-US" altLang="zh-CN" noProof="0" smtClean="0"/>
              <a:t>Fourth level</a:t>
            </a:r>
          </a:p>
          <a:p>
            <a:pPr lvl="4"/>
            <a:r>
              <a:rPr lang="en-US" altLang="zh-CN" noProof="0" smtClean="0"/>
              <a:t>Fifth level</a:t>
            </a:r>
          </a:p>
        </p:txBody>
      </p:sp>
      <p:sp>
        <p:nvSpPr>
          <p:cNvPr id="48134"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smtClean="0">
                <a:latin typeface="Tahoma" pitchFamily="34" charset="0"/>
                <a:ea typeface="+mn-ea"/>
              </a:defRPr>
            </a:lvl1pPr>
          </a:lstStyle>
          <a:p>
            <a:pPr>
              <a:defRPr/>
            </a:pPr>
            <a:endParaRPr lang="en-US" altLang="zh-CN"/>
          </a:p>
        </p:txBody>
      </p:sp>
      <p:sp>
        <p:nvSpPr>
          <p:cNvPr id="48135"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atin typeface="Tahoma" pitchFamily="34" charset="0"/>
                <a:ea typeface="+mn-ea"/>
              </a:defRPr>
            </a:lvl1pPr>
          </a:lstStyle>
          <a:p>
            <a:pPr>
              <a:defRPr/>
            </a:pPr>
            <a:fld id="{6BB6301D-2D17-4E47-963D-0BA5B3371DAB}" type="slidenum">
              <a:rPr lang="zh-CN" altLang="en-US"/>
              <a:pPr>
                <a:defRPr/>
              </a:pPr>
              <a:t>‹#›</a:t>
            </a:fld>
            <a:endParaRPr lang="en-US" altLang="zh-CN"/>
          </a:p>
        </p:txBody>
      </p:sp>
    </p:spTree>
    <p:extLst>
      <p:ext uri="{BB962C8B-B14F-4D97-AF65-F5344CB8AC3E}">
        <p14:creationId xmlns:p14="http://schemas.microsoft.com/office/powerpoint/2010/main" val="315694938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9B758B7-6301-412E-B30B-E4FA8406FFAC}" type="slidenum">
              <a:rPr lang="en-US" altLang="zh-CN"/>
              <a:pPr/>
              <a:t>6</a:t>
            </a:fld>
            <a:endParaRPr lang="en-US" altLang="zh-CN"/>
          </a:p>
        </p:txBody>
      </p:sp>
      <p:sp>
        <p:nvSpPr>
          <p:cNvPr id="355330" name="Rectangle 2"/>
          <p:cNvSpPr>
            <a:spLocks noGrp="1" noRot="1" noChangeAspect="1" noChangeArrowheads="1" noTextEdit="1"/>
          </p:cNvSpPr>
          <p:nvPr>
            <p:ph type="sldImg"/>
          </p:nvPr>
        </p:nvSpPr>
        <p:spPr>
          <a:ln/>
        </p:spPr>
      </p:sp>
      <p:sp>
        <p:nvSpPr>
          <p:cNvPr id="355331"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463479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E61BF8B-931B-42FB-BFAF-2314A735FE09}" type="slidenum">
              <a:rPr lang="en-US" altLang="zh-CN"/>
              <a:pPr/>
              <a:t>17</a:t>
            </a:fld>
            <a:endParaRPr lang="en-US" altLang="zh-CN"/>
          </a:p>
        </p:txBody>
      </p:sp>
      <p:sp>
        <p:nvSpPr>
          <p:cNvPr id="337922" name="Rectangle 2"/>
          <p:cNvSpPr>
            <a:spLocks noGrp="1" noRot="1" noChangeAspect="1" noChangeArrowheads="1" noTextEdit="1"/>
          </p:cNvSpPr>
          <p:nvPr>
            <p:ph type="sldImg"/>
          </p:nvPr>
        </p:nvSpPr>
        <p:spPr>
          <a:ln/>
        </p:spPr>
      </p:sp>
      <p:sp>
        <p:nvSpPr>
          <p:cNvPr id="337923" name="Rectangle 3"/>
          <p:cNvSpPr>
            <a:spLocks noGrp="1" noChangeArrowheads="1"/>
          </p:cNvSpPr>
          <p:nvPr>
            <p:ph type="body" idx="1"/>
          </p:nvPr>
        </p:nvSpPr>
        <p:spPr/>
        <p:txBody>
          <a:bodyPr/>
          <a:lstStyle/>
          <a:p>
            <a:endParaRPr lang="zh-CN" altLang="en-US" dirty="0"/>
          </a:p>
        </p:txBody>
      </p:sp>
    </p:spTree>
    <p:extLst>
      <p:ext uri="{BB962C8B-B14F-4D97-AF65-F5344CB8AC3E}">
        <p14:creationId xmlns:p14="http://schemas.microsoft.com/office/powerpoint/2010/main" val="12778888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DCB51FC-94FF-4F7A-995E-3DE04D0E069A}" type="slidenum">
              <a:rPr lang="en-US" altLang="zh-CN"/>
              <a:pPr/>
              <a:t>18</a:t>
            </a:fld>
            <a:endParaRPr lang="en-US" altLang="zh-CN"/>
          </a:p>
        </p:txBody>
      </p:sp>
      <p:sp>
        <p:nvSpPr>
          <p:cNvPr id="368642" name="Rectangle 2"/>
          <p:cNvSpPr>
            <a:spLocks noGrp="1" noRot="1" noChangeAspect="1" noChangeArrowheads="1" noTextEdit="1"/>
          </p:cNvSpPr>
          <p:nvPr>
            <p:ph type="sldImg"/>
          </p:nvPr>
        </p:nvSpPr>
        <p:spPr>
          <a:ln/>
        </p:spPr>
      </p:sp>
      <p:sp>
        <p:nvSpPr>
          <p:cNvPr id="368643" name="Rectangle 3"/>
          <p:cNvSpPr>
            <a:spLocks noGrp="1" noChangeArrowheads="1"/>
          </p:cNvSpPr>
          <p:nvPr>
            <p:ph type="body" idx="1"/>
          </p:nvPr>
        </p:nvSpPr>
        <p:spPr/>
        <p:txBody>
          <a:bodyPr/>
          <a:lstStyle/>
          <a:p>
            <a:pPr marL="228600" indent="-228600"/>
            <a:endParaRPr lang="en-US" altLang="zh-CN"/>
          </a:p>
        </p:txBody>
      </p:sp>
    </p:spTree>
    <p:extLst>
      <p:ext uri="{BB962C8B-B14F-4D97-AF65-F5344CB8AC3E}">
        <p14:creationId xmlns:p14="http://schemas.microsoft.com/office/powerpoint/2010/main" val="9564557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6BB6301D-2D17-4E47-963D-0BA5B3371DAB}" type="slidenum">
              <a:rPr lang="zh-CN" altLang="en-US" smtClean="0"/>
              <a:pPr>
                <a:defRPr/>
              </a:pPr>
              <a:t>19</a:t>
            </a:fld>
            <a:endParaRPr lang="en-US" altLang="zh-CN"/>
          </a:p>
        </p:txBody>
      </p:sp>
    </p:spTree>
    <p:extLst>
      <p:ext uri="{BB962C8B-B14F-4D97-AF65-F5344CB8AC3E}">
        <p14:creationId xmlns:p14="http://schemas.microsoft.com/office/powerpoint/2010/main" val="4416760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DCB51FC-94FF-4F7A-995E-3DE04D0E069A}" type="slidenum">
              <a:rPr lang="en-US" altLang="zh-CN"/>
              <a:pPr/>
              <a:t>20</a:t>
            </a:fld>
            <a:endParaRPr lang="en-US" altLang="zh-CN"/>
          </a:p>
        </p:txBody>
      </p:sp>
      <p:sp>
        <p:nvSpPr>
          <p:cNvPr id="368642" name="Rectangle 2"/>
          <p:cNvSpPr>
            <a:spLocks noGrp="1" noRot="1" noChangeAspect="1" noChangeArrowheads="1" noTextEdit="1"/>
          </p:cNvSpPr>
          <p:nvPr>
            <p:ph type="sldImg"/>
          </p:nvPr>
        </p:nvSpPr>
        <p:spPr>
          <a:ln/>
        </p:spPr>
      </p:sp>
      <p:sp>
        <p:nvSpPr>
          <p:cNvPr id="368643" name="Rectangle 3"/>
          <p:cNvSpPr>
            <a:spLocks noGrp="1" noChangeArrowheads="1"/>
          </p:cNvSpPr>
          <p:nvPr>
            <p:ph type="body" idx="1"/>
          </p:nvPr>
        </p:nvSpPr>
        <p:spPr/>
        <p:txBody>
          <a:bodyPr/>
          <a:lstStyle/>
          <a:p>
            <a:pPr marL="228600" indent="-228600"/>
            <a:endParaRPr lang="en-US" altLang="zh-CN"/>
          </a:p>
        </p:txBody>
      </p:sp>
    </p:spTree>
    <p:extLst>
      <p:ext uri="{BB962C8B-B14F-4D97-AF65-F5344CB8AC3E}">
        <p14:creationId xmlns:p14="http://schemas.microsoft.com/office/powerpoint/2010/main" val="5541774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DCB51FC-94FF-4F7A-995E-3DE04D0E069A}" type="slidenum">
              <a:rPr lang="en-US" altLang="zh-CN"/>
              <a:pPr/>
              <a:t>21</a:t>
            </a:fld>
            <a:endParaRPr lang="en-US" altLang="zh-CN"/>
          </a:p>
        </p:txBody>
      </p:sp>
      <p:sp>
        <p:nvSpPr>
          <p:cNvPr id="368642" name="Rectangle 2"/>
          <p:cNvSpPr>
            <a:spLocks noGrp="1" noRot="1" noChangeAspect="1" noChangeArrowheads="1" noTextEdit="1"/>
          </p:cNvSpPr>
          <p:nvPr>
            <p:ph type="sldImg"/>
          </p:nvPr>
        </p:nvSpPr>
        <p:spPr>
          <a:ln/>
        </p:spPr>
      </p:sp>
      <p:sp>
        <p:nvSpPr>
          <p:cNvPr id="368643" name="Rectangle 3"/>
          <p:cNvSpPr>
            <a:spLocks noGrp="1" noChangeArrowheads="1"/>
          </p:cNvSpPr>
          <p:nvPr>
            <p:ph type="body" idx="1"/>
          </p:nvPr>
        </p:nvSpPr>
        <p:spPr/>
        <p:txBody>
          <a:bodyPr/>
          <a:lstStyle/>
          <a:p>
            <a:pPr marL="228600" indent="-228600"/>
            <a:endParaRPr lang="en-US" altLang="zh-CN"/>
          </a:p>
        </p:txBody>
      </p:sp>
    </p:spTree>
    <p:extLst>
      <p:ext uri="{BB962C8B-B14F-4D97-AF65-F5344CB8AC3E}">
        <p14:creationId xmlns:p14="http://schemas.microsoft.com/office/powerpoint/2010/main" val="3042940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DCB51FC-94FF-4F7A-995E-3DE04D0E069A}" type="slidenum">
              <a:rPr lang="en-US" altLang="zh-CN"/>
              <a:pPr/>
              <a:t>22</a:t>
            </a:fld>
            <a:endParaRPr lang="en-US" altLang="zh-CN"/>
          </a:p>
        </p:txBody>
      </p:sp>
      <p:sp>
        <p:nvSpPr>
          <p:cNvPr id="368642" name="Rectangle 2"/>
          <p:cNvSpPr>
            <a:spLocks noGrp="1" noRot="1" noChangeAspect="1" noChangeArrowheads="1" noTextEdit="1"/>
          </p:cNvSpPr>
          <p:nvPr>
            <p:ph type="sldImg"/>
          </p:nvPr>
        </p:nvSpPr>
        <p:spPr>
          <a:ln/>
        </p:spPr>
      </p:sp>
      <p:sp>
        <p:nvSpPr>
          <p:cNvPr id="368643" name="Rectangle 3"/>
          <p:cNvSpPr>
            <a:spLocks noGrp="1" noChangeArrowheads="1"/>
          </p:cNvSpPr>
          <p:nvPr>
            <p:ph type="body" idx="1"/>
          </p:nvPr>
        </p:nvSpPr>
        <p:spPr/>
        <p:txBody>
          <a:bodyPr/>
          <a:lstStyle/>
          <a:p>
            <a:pPr marL="228600" indent="-228600"/>
            <a:endParaRPr lang="en-US" altLang="zh-CN"/>
          </a:p>
        </p:txBody>
      </p:sp>
    </p:spTree>
    <p:extLst>
      <p:ext uri="{BB962C8B-B14F-4D97-AF65-F5344CB8AC3E}">
        <p14:creationId xmlns:p14="http://schemas.microsoft.com/office/powerpoint/2010/main" val="35227839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DCB51FC-94FF-4F7A-995E-3DE04D0E069A}" type="slidenum">
              <a:rPr lang="en-US" altLang="zh-CN"/>
              <a:pPr/>
              <a:t>23</a:t>
            </a:fld>
            <a:endParaRPr lang="en-US" altLang="zh-CN"/>
          </a:p>
        </p:txBody>
      </p:sp>
      <p:sp>
        <p:nvSpPr>
          <p:cNvPr id="368642" name="Rectangle 2"/>
          <p:cNvSpPr>
            <a:spLocks noGrp="1" noRot="1" noChangeAspect="1" noChangeArrowheads="1" noTextEdit="1"/>
          </p:cNvSpPr>
          <p:nvPr>
            <p:ph type="sldImg"/>
          </p:nvPr>
        </p:nvSpPr>
        <p:spPr>
          <a:ln/>
        </p:spPr>
      </p:sp>
      <p:sp>
        <p:nvSpPr>
          <p:cNvPr id="368643" name="Rectangle 3"/>
          <p:cNvSpPr>
            <a:spLocks noGrp="1" noChangeArrowheads="1"/>
          </p:cNvSpPr>
          <p:nvPr>
            <p:ph type="body" idx="1"/>
          </p:nvPr>
        </p:nvSpPr>
        <p:spPr/>
        <p:txBody>
          <a:bodyPr/>
          <a:lstStyle/>
          <a:p>
            <a:pPr marL="228600" indent="-228600"/>
            <a:endParaRPr lang="en-US" altLang="zh-CN"/>
          </a:p>
        </p:txBody>
      </p:sp>
    </p:spTree>
    <p:extLst>
      <p:ext uri="{BB962C8B-B14F-4D97-AF65-F5344CB8AC3E}">
        <p14:creationId xmlns:p14="http://schemas.microsoft.com/office/powerpoint/2010/main" val="42115350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DCB51FC-94FF-4F7A-995E-3DE04D0E069A}" type="slidenum">
              <a:rPr lang="en-US" altLang="zh-CN"/>
              <a:pPr/>
              <a:t>25</a:t>
            </a:fld>
            <a:endParaRPr lang="en-US" altLang="zh-CN"/>
          </a:p>
        </p:txBody>
      </p:sp>
      <p:sp>
        <p:nvSpPr>
          <p:cNvPr id="368642" name="Rectangle 2"/>
          <p:cNvSpPr>
            <a:spLocks noGrp="1" noRot="1" noChangeAspect="1" noChangeArrowheads="1" noTextEdit="1"/>
          </p:cNvSpPr>
          <p:nvPr>
            <p:ph type="sldImg"/>
          </p:nvPr>
        </p:nvSpPr>
        <p:spPr>
          <a:ln/>
        </p:spPr>
      </p:sp>
      <p:sp>
        <p:nvSpPr>
          <p:cNvPr id="368643" name="Rectangle 3"/>
          <p:cNvSpPr>
            <a:spLocks noGrp="1" noChangeArrowheads="1"/>
          </p:cNvSpPr>
          <p:nvPr>
            <p:ph type="body" idx="1"/>
          </p:nvPr>
        </p:nvSpPr>
        <p:spPr/>
        <p:txBody>
          <a:bodyPr/>
          <a:lstStyle/>
          <a:p>
            <a:pPr marL="228600" indent="-228600"/>
            <a:endParaRPr lang="en-US" altLang="zh-CN"/>
          </a:p>
        </p:txBody>
      </p:sp>
    </p:spTree>
    <p:extLst>
      <p:ext uri="{BB962C8B-B14F-4D97-AF65-F5344CB8AC3E}">
        <p14:creationId xmlns:p14="http://schemas.microsoft.com/office/powerpoint/2010/main" val="5240669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EFB07D-8BF7-4A5C-981C-5D59B7560CD1}" type="slidenum">
              <a:rPr lang="en-US" altLang="zh-CN"/>
              <a:pPr/>
              <a:t>26</a:t>
            </a:fld>
            <a:endParaRPr lang="en-US" altLang="zh-CN"/>
          </a:p>
        </p:txBody>
      </p:sp>
      <p:sp>
        <p:nvSpPr>
          <p:cNvPr id="157698" name="Rectangle 2"/>
          <p:cNvSpPr>
            <a:spLocks noGrp="1" noRot="1" noChangeAspect="1" noChangeArrowheads="1" noTextEdit="1"/>
          </p:cNvSpPr>
          <p:nvPr>
            <p:ph type="sldImg"/>
          </p:nvPr>
        </p:nvSpPr>
        <p:spPr>
          <a:ln/>
        </p:spPr>
      </p:sp>
      <p:sp>
        <p:nvSpPr>
          <p:cNvPr id="157699"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12898861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EFB07D-8BF7-4A5C-981C-5D59B7560CD1}" type="slidenum">
              <a:rPr lang="en-US" altLang="zh-CN"/>
              <a:pPr/>
              <a:t>27</a:t>
            </a:fld>
            <a:endParaRPr lang="en-US" altLang="zh-CN"/>
          </a:p>
        </p:txBody>
      </p:sp>
      <p:sp>
        <p:nvSpPr>
          <p:cNvPr id="157698" name="Rectangle 2"/>
          <p:cNvSpPr>
            <a:spLocks noGrp="1" noRot="1" noChangeAspect="1" noChangeArrowheads="1" noTextEdit="1"/>
          </p:cNvSpPr>
          <p:nvPr>
            <p:ph type="sldImg"/>
          </p:nvPr>
        </p:nvSpPr>
        <p:spPr>
          <a:ln/>
        </p:spPr>
      </p:sp>
      <p:sp>
        <p:nvSpPr>
          <p:cNvPr id="157699"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20389901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0795449-7EEF-47D9-8C9F-8F902D0009C6}" type="slidenum">
              <a:rPr lang="en-US" altLang="zh-CN"/>
              <a:pPr/>
              <a:t>7</a:t>
            </a:fld>
            <a:endParaRPr lang="en-US" altLang="zh-CN"/>
          </a:p>
        </p:txBody>
      </p:sp>
      <p:sp>
        <p:nvSpPr>
          <p:cNvPr id="376834" name="Rectangle 2"/>
          <p:cNvSpPr>
            <a:spLocks noGrp="1" noRot="1" noChangeAspect="1" noChangeArrowheads="1" noTextEdit="1"/>
          </p:cNvSpPr>
          <p:nvPr>
            <p:ph type="sldImg"/>
          </p:nvPr>
        </p:nvSpPr>
        <p:spPr>
          <a:ln/>
        </p:spPr>
      </p:sp>
      <p:sp>
        <p:nvSpPr>
          <p:cNvPr id="376835" name="Rectangle 3"/>
          <p:cNvSpPr>
            <a:spLocks noGrp="1" noChangeArrowheads="1"/>
          </p:cNvSpPr>
          <p:nvPr>
            <p:ph type="body" idx="1"/>
          </p:nvPr>
        </p:nvSpPr>
        <p:spPr/>
        <p:txBody>
          <a:bodyPr/>
          <a:lstStyle/>
          <a:p>
            <a:r>
              <a:rPr lang="zh-CN" altLang="en-US"/>
              <a:t>讲解要点：</a:t>
            </a:r>
          </a:p>
          <a:p>
            <a:r>
              <a:rPr lang="zh-CN" altLang="en-US"/>
              <a:t>      让学员理解这几个概念：索引、索引页、索引的作用，为后续的创建索引打基础。</a:t>
            </a:r>
          </a:p>
        </p:txBody>
      </p:sp>
    </p:spTree>
    <p:extLst>
      <p:ext uri="{BB962C8B-B14F-4D97-AF65-F5344CB8AC3E}">
        <p14:creationId xmlns:p14="http://schemas.microsoft.com/office/powerpoint/2010/main" val="36594936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6D364E-E44A-489B-8186-D62244EF17F8}" type="slidenum">
              <a:rPr lang="en-US" altLang="zh-CN"/>
              <a:pPr/>
              <a:t>8</a:t>
            </a:fld>
            <a:endParaRPr lang="en-US" altLang="zh-CN"/>
          </a:p>
        </p:txBody>
      </p:sp>
      <p:sp>
        <p:nvSpPr>
          <p:cNvPr id="357378" name="Rectangle 2"/>
          <p:cNvSpPr>
            <a:spLocks noGrp="1" noRot="1" noChangeAspect="1" noChangeArrowheads="1" noTextEdit="1"/>
          </p:cNvSpPr>
          <p:nvPr>
            <p:ph type="sldImg"/>
          </p:nvPr>
        </p:nvSpPr>
        <p:spPr>
          <a:ln/>
        </p:spPr>
      </p:sp>
      <p:sp>
        <p:nvSpPr>
          <p:cNvPr id="357379" name="Rectangle 3"/>
          <p:cNvSpPr>
            <a:spLocks noGrp="1" noChangeArrowheads="1"/>
          </p:cNvSpPr>
          <p:nvPr>
            <p:ph type="body" idx="1"/>
          </p:nvPr>
        </p:nvSpPr>
        <p:spPr/>
        <p:txBody>
          <a:bodyPr/>
          <a:lstStyle/>
          <a:p>
            <a:endParaRPr lang="zh-CN" altLang="en-US" sz="1000"/>
          </a:p>
        </p:txBody>
      </p:sp>
    </p:spTree>
    <p:extLst>
      <p:ext uri="{BB962C8B-B14F-4D97-AF65-F5344CB8AC3E}">
        <p14:creationId xmlns:p14="http://schemas.microsoft.com/office/powerpoint/2010/main" val="38659809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7924F5-46A8-4E42-910D-11887823A854}" type="slidenum">
              <a:rPr lang="en-US" altLang="zh-CN"/>
              <a:pPr/>
              <a:t>11</a:t>
            </a:fld>
            <a:endParaRPr lang="en-US" altLang="zh-CN"/>
          </a:p>
        </p:txBody>
      </p:sp>
      <p:sp>
        <p:nvSpPr>
          <p:cNvPr id="364546" name="Rectangle 2"/>
          <p:cNvSpPr>
            <a:spLocks noGrp="1" noRot="1" noChangeAspect="1" noChangeArrowheads="1" noTextEdit="1"/>
          </p:cNvSpPr>
          <p:nvPr>
            <p:ph type="sldImg"/>
          </p:nvPr>
        </p:nvSpPr>
        <p:spPr>
          <a:ln/>
        </p:spPr>
      </p:sp>
      <p:sp>
        <p:nvSpPr>
          <p:cNvPr id="364547"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36176497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7DB312F-D06B-4DAF-A16F-866483D7FCA2}" type="slidenum">
              <a:rPr lang="en-US" altLang="zh-CN"/>
              <a:pPr/>
              <a:t>12</a:t>
            </a:fld>
            <a:endParaRPr lang="en-US" altLang="zh-CN"/>
          </a:p>
        </p:txBody>
      </p:sp>
      <p:sp>
        <p:nvSpPr>
          <p:cNvPr id="366594" name="Rectangle 2"/>
          <p:cNvSpPr>
            <a:spLocks noGrp="1" noRot="1" noChangeAspect="1" noChangeArrowheads="1" noTextEdit="1"/>
          </p:cNvSpPr>
          <p:nvPr>
            <p:ph type="sldImg"/>
          </p:nvPr>
        </p:nvSpPr>
        <p:spPr>
          <a:ln/>
        </p:spPr>
      </p:sp>
      <p:sp>
        <p:nvSpPr>
          <p:cNvPr id="366595" name="Rectangle 3"/>
          <p:cNvSpPr>
            <a:spLocks noGrp="1" noChangeArrowheads="1"/>
          </p:cNvSpPr>
          <p:nvPr>
            <p:ph type="body" idx="1"/>
          </p:nvPr>
        </p:nvSpPr>
        <p:spPr/>
        <p:txBody>
          <a:bodyPr/>
          <a:lstStyle/>
          <a:p>
            <a:endParaRPr lang="zh-CN" altLang="en-US" dirty="0"/>
          </a:p>
        </p:txBody>
      </p:sp>
    </p:spTree>
    <p:extLst>
      <p:ext uri="{BB962C8B-B14F-4D97-AF65-F5344CB8AC3E}">
        <p14:creationId xmlns:p14="http://schemas.microsoft.com/office/powerpoint/2010/main" val="15612476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7DB312F-D06B-4DAF-A16F-866483D7FCA2}" type="slidenum">
              <a:rPr lang="en-US" altLang="zh-CN"/>
              <a:pPr/>
              <a:t>13</a:t>
            </a:fld>
            <a:endParaRPr lang="en-US" altLang="zh-CN"/>
          </a:p>
        </p:txBody>
      </p:sp>
      <p:sp>
        <p:nvSpPr>
          <p:cNvPr id="366594" name="Rectangle 2"/>
          <p:cNvSpPr>
            <a:spLocks noGrp="1" noRot="1" noChangeAspect="1" noChangeArrowheads="1" noTextEdit="1"/>
          </p:cNvSpPr>
          <p:nvPr>
            <p:ph type="sldImg"/>
          </p:nvPr>
        </p:nvSpPr>
        <p:spPr>
          <a:ln/>
        </p:spPr>
      </p:sp>
      <p:sp>
        <p:nvSpPr>
          <p:cNvPr id="366595" name="Rectangle 3"/>
          <p:cNvSpPr>
            <a:spLocks noGrp="1" noChangeArrowheads="1"/>
          </p:cNvSpPr>
          <p:nvPr>
            <p:ph type="body" idx="1"/>
          </p:nvPr>
        </p:nvSpPr>
        <p:spPr/>
        <p:txBody>
          <a:bodyPr/>
          <a:lstStyle/>
          <a:p>
            <a:endParaRPr lang="zh-CN" altLang="en-US" dirty="0"/>
          </a:p>
        </p:txBody>
      </p:sp>
    </p:spTree>
    <p:extLst>
      <p:ext uri="{BB962C8B-B14F-4D97-AF65-F5344CB8AC3E}">
        <p14:creationId xmlns:p14="http://schemas.microsoft.com/office/powerpoint/2010/main" val="37193164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E61BF8B-931B-42FB-BFAF-2314A735FE09}" type="slidenum">
              <a:rPr lang="en-US" altLang="zh-CN"/>
              <a:pPr/>
              <a:t>14</a:t>
            </a:fld>
            <a:endParaRPr lang="en-US" altLang="zh-CN"/>
          </a:p>
        </p:txBody>
      </p:sp>
      <p:sp>
        <p:nvSpPr>
          <p:cNvPr id="337922" name="Rectangle 2"/>
          <p:cNvSpPr>
            <a:spLocks noGrp="1" noRot="1" noChangeAspect="1" noChangeArrowheads="1" noTextEdit="1"/>
          </p:cNvSpPr>
          <p:nvPr>
            <p:ph type="sldImg"/>
          </p:nvPr>
        </p:nvSpPr>
        <p:spPr>
          <a:ln/>
        </p:spPr>
      </p:sp>
      <p:sp>
        <p:nvSpPr>
          <p:cNvPr id="337923" name="Rectangle 3"/>
          <p:cNvSpPr>
            <a:spLocks noGrp="1" noChangeArrowheads="1"/>
          </p:cNvSpPr>
          <p:nvPr>
            <p:ph type="body" idx="1"/>
          </p:nvPr>
        </p:nvSpPr>
        <p:spPr/>
        <p:txBody>
          <a:bodyPr/>
          <a:lstStyle/>
          <a:p>
            <a:endParaRPr lang="zh-CN" altLang="en-US" dirty="0"/>
          </a:p>
        </p:txBody>
      </p:sp>
    </p:spTree>
    <p:extLst>
      <p:ext uri="{BB962C8B-B14F-4D97-AF65-F5344CB8AC3E}">
        <p14:creationId xmlns:p14="http://schemas.microsoft.com/office/powerpoint/2010/main" val="16915732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E61BF8B-931B-42FB-BFAF-2314A735FE09}" type="slidenum">
              <a:rPr lang="en-US" altLang="zh-CN"/>
              <a:pPr/>
              <a:t>15</a:t>
            </a:fld>
            <a:endParaRPr lang="en-US" altLang="zh-CN"/>
          </a:p>
        </p:txBody>
      </p:sp>
      <p:sp>
        <p:nvSpPr>
          <p:cNvPr id="337922" name="Rectangle 2"/>
          <p:cNvSpPr>
            <a:spLocks noGrp="1" noRot="1" noChangeAspect="1" noChangeArrowheads="1" noTextEdit="1"/>
          </p:cNvSpPr>
          <p:nvPr>
            <p:ph type="sldImg"/>
          </p:nvPr>
        </p:nvSpPr>
        <p:spPr>
          <a:ln/>
        </p:spPr>
      </p:sp>
      <p:sp>
        <p:nvSpPr>
          <p:cNvPr id="337923" name="Rectangle 3"/>
          <p:cNvSpPr>
            <a:spLocks noGrp="1" noChangeArrowheads="1"/>
          </p:cNvSpPr>
          <p:nvPr>
            <p:ph type="body" idx="1"/>
          </p:nvPr>
        </p:nvSpPr>
        <p:spPr/>
        <p:txBody>
          <a:bodyPr/>
          <a:lstStyle/>
          <a:p>
            <a:endParaRPr lang="zh-CN" altLang="en-US" dirty="0"/>
          </a:p>
        </p:txBody>
      </p:sp>
    </p:spTree>
    <p:extLst>
      <p:ext uri="{BB962C8B-B14F-4D97-AF65-F5344CB8AC3E}">
        <p14:creationId xmlns:p14="http://schemas.microsoft.com/office/powerpoint/2010/main" val="28275477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E61BF8B-931B-42FB-BFAF-2314A735FE09}" type="slidenum">
              <a:rPr lang="en-US" altLang="zh-CN"/>
              <a:pPr/>
              <a:t>16</a:t>
            </a:fld>
            <a:endParaRPr lang="en-US" altLang="zh-CN"/>
          </a:p>
        </p:txBody>
      </p:sp>
      <p:sp>
        <p:nvSpPr>
          <p:cNvPr id="337922" name="Rectangle 2"/>
          <p:cNvSpPr>
            <a:spLocks noGrp="1" noRot="1" noChangeAspect="1" noChangeArrowheads="1" noTextEdit="1"/>
          </p:cNvSpPr>
          <p:nvPr>
            <p:ph type="sldImg"/>
          </p:nvPr>
        </p:nvSpPr>
        <p:spPr>
          <a:ln/>
        </p:spPr>
      </p:sp>
      <p:sp>
        <p:nvSpPr>
          <p:cNvPr id="337923" name="Rectangle 3"/>
          <p:cNvSpPr>
            <a:spLocks noGrp="1" noChangeArrowheads="1"/>
          </p:cNvSpPr>
          <p:nvPr>
            <p:ph type="body" idx="1"/>
          </p:nvPr>
        </p:nvSpPr>
        <p:spPr/>
        <p:txBody>
          <a:bodyPr/>
          <a:lstStyle/>
          <a:p>
            <a:endParaRPr lang="zh-CN" altLang="en-US" dirty="0"/>
          </a:p>
        </p:txBody>
      </p:sp>
    </p:spTree>
    <p:extLst>
      <p:ext uri="{BB962C8B-B14F-4D97-AF65-F5344CB8AC3E}">
        <p14:creationId xmlns:p14="http://schemas.microsoft.com/office/powerpoint/2010/main" val="24362448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539552" y="188640"/>
            <a:ext cx="7772400" cy="506487"/>
          </a:xfrm>
          <a:prstGeom prst="rect">
            <a:avLst/>
          </a:prstGeom>
        </p:spPr>
        <p:txBody>
          <a:bodyPr/>
          <a:lstStyle>
            <a:lvl1pPr>
              <a:defRPr>
                <a:solidFill>
                  <a:srgbClr val="0000FF"/>
                </a:solidFill>
              </a:defRPr>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14328089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Rectangle 4"/>
          <p:cNvSpPr>
            <a:spLocks noGrp="1" noChangeArrowheads="1"/>
          </p:cNvSpPr>
          <p:nvPr>
            <p:ph type="ftr" sz="quarter" idx="10"/>
          </p:nvPr>
        </p:nvSpPr>
        <p:spPr>
          <a:xfrm>
            <a:off x="3124200" y="6400800"/>
            <a:ext cx="2895600" cy="320675"/>
          </a:xfrm>
          <a:prstGeom prst="rect">
            <a:avLst/>
          </a:prstGeom>
          <a:ln/>
        </p:spPr>
        <p:txBody>
          <a:bodyPr/>
          <a:lstStyle>
            <a:lvl1pPr>
              <a:defRPr/>
            </a:lvl1pPr>
          </a:lstStyle>
          <a:p>
            <a:pPr>
              <a:defRPr/>
            </a:pPr>
            <a:r>
              <a:rPr lang="en-US" altLang="zh-CN"/>
              <a:t>Page </a:t>
            </a:r>
            <a:fld id="{0329C796-1925-4389-9793-47CEE7433F3C}" type="slidenum">
              <a:rPr lang="en-US" altLang="zh-CN"/>
              <a:pPr>
                <a:defRPr/>
              </a:pPr>
              <a:t>‹#›</a:t>
            </a:fld>
            <a:r>
              <a:rPr lang="en-US" altLang="zh-CN"/>
              <a:t>/31</a:t>
            </a:r>
          </a:p>
        </p:txBody>
      </p:sp>
    </p:spTree>
    <p:extLst>
      <p:ext uri="{BB962C8B-B14F-4D97-AF65-F5344CB8AC3E}">
        <p14:creationId xmlns:p14="http://schemas.microsoft.com/office/powerpoint/2010/main" val="13308515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248125583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395288" y="203200"/>
            <a:ext cx="8353425" cy="4889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125538"/>
            <a:ext cx="4038600" cy="50006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125538"/>
            <a:ext cx="4038600" cy="50006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80097040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539552" y="188640"/>
            <a:ext cx="7391400" cy="563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828800"/>
            <a:ext cx="8229600" cy="44958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985765019"/>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539552" y="188640"/>
            <a:ext cx="7391400" cy="563563"/>
          </a:xfrm>
          <a:prstGeom prst="rect">
            <a:avLst/>
          </a:prstGeo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457200" y="1828800"/>
            <a:ext cx="8229600" cy="4495800"/>
          </a:xfrm>
          <a:prstGeom prst="rect">
            <a:avLst/>
          </a:prstGeom>
        </p:spPr>
        <p:txBody>
          <a:bodyPr/>
          <a:lstStyle/>
          <a:p>
            <a:pPr lvl="0"/>
            <a:endParaRPr lang="zh-CN" altLang="en-US" noProof="0" smtClean="0"/>
          </a:p>
        </p:txBody>
      </p:sp>
    </p:spTree>
    <p:extLst>
      <p:ext uri="{BB962C8B-B14F-4D97-AF65-F5344CB8AC3E}">
        <p14:creationId xmlns:p14="http://schemas.microsoft.com/office/powerpoint/2010/main" val="859726712"/>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fourObj" preserve="1">
  <p:cSld name="标题和四项内容">
    <p:spTree>
      <p:nvGrpSpPr>
        <p:cNvPr id="1" name=""/>
        <p:cNvGrpSpPr/>
        <p:nvPr/>
      </p:nvGrpSpPr>
      <p:grpSpPr>
        <a:xfrm>
          <a:off x="0" y="0"/>
          <a:ext cx="0" cy="0"/>
          <a:chOff x="0" y="0"/>
          <a:chExt cx="0" cy="0"/>
        </a:xfrm>
      </p:grpSpPr>
      <p:sp>
        <p:nvSpPr>
          <p:cNvPr id="2" name="标题 1"/>
          <p:cNvSpPr>
            <a:spLocks noGrp="1"/>
          </p:cNvSpPr>
          <p:nvPr>
            <p:ph type="title" sz="quarter"/>
          </p:nvPr>
        </p:nvSpPr>
        <p:spPr>
          <a:xfrm>
            <a:off x="467544" y="66101"/>
            <a:ext cx="8229601" cy="7921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quarter" idx="1"/>
          </p:nvPr>
        </p:nvSpPr>
        <p:spPr>
          <a:xfrm>
            <a:off x="684213" y="1412875"/>
            <a:ext cx="4038600" cy="21859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875213" y="1412875"/>
            <a:ext cx="4038600" cy="21859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684213" y="3751263"/>
            <a:ext cx="4038600" cy="2187575"/>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内容占位符 5"/>
          <p:cNvSpPr>
            <a:spLocks noGrp="1"/>
          </p:cNvSpPr>
          <p:nvPr>
            <p:ph sz="quarter" idx="4"/>
          </p:nvPr>
        </p:nvSpPr>
        <p:spPr>
          <a:xfrm>
            <a:off x="4875213" y="3751263"/>
            <a:ext cx="4038600" cy="2187575"/>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31975689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539552" y="188640"/>
            <a:ext cx="7391400" cy="563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828800"/>
            <a:ext cx="4038600" cy="44958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648200" y="1828800"/>
            <a:ext cx="4038600" cy="21717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4648200" y="4152900"/>
            <a:ext cx="4038600" cy="21717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35961612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539552" y="188640"/>
            <a:ext cx="7391400" cy="563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828800"/>
            <a:ext cx="4038600" cy="44958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828800"/>
            <a:ext cx="4038600" cy="44958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75183585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dgm" preserve="1">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a:xfrm>
            <a:off x="539552" y="188640"/>
            <a:ext cx="7391400" cy="563563"/>
          </a:xfrm>
          <a:prstGeom prst="rect">
            <a:avLst/>
          </a:prstGeom>
        </p:spPr>
        <p:txBody>
          <a:bodyPr/>
          <a:lstStyle/>
          <a:p>
            <a:r>
              <a:rPr lang="zh-CN" altLang="en-US" smtClean="0"/>
              <a:t>单击此处编辑母版标题样式</a:t>
            </a:r>
            <a:endParaRPr lang="zh-CN" altLang="en-US"/>
          </a:p>
        </p:txBody>
      </p:sp>
      <p:sp>
        <p:nvSpPr>
          <p:cNvPr id="3" name="SmartArt 占位符 2"/>
          <p:cNvSpPr>
            <a:spLocks noGrp="1"/>
          </p:cNvSpPr>
          <p:nvPr>
            <p:ph type="dgm" idx="1"/>
          </p:nvPr>
        </p:nvSpPr>
        <p:spPr>
          <a:xfrm>
            <a:off x="457200" y="1828800"/>
            <a:ext cx="8229600" cy="4495800"/>
          </a:xfrm>
          <a:prstGeom prst="rect">
            <a:avLst/>
          </a:prstGeom>
        </p:spPr>
        <p:txBody>
          <a:bodyPr/>
          <a:lstStyle/>
          <a:p>
            <a:pPr lvl="0"/>
            <a:endParaRPr lang="zh-CN" altLang="en-US" noProof="0" smtClean="0"/>
          </a:p>
        </p:txBody>
      </p:sp>
    </p:spTree>
    <p:extLst>
      <p:ext uri="{BB962C8B-B14F-4D97-AF65-F5344CB8AC3E}">
        <p14:creationId xmlns:p14="http://schemas.microsoft.com/office/powerpoint/2010/main" val="260793725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矩形 7"/>
          <p:cNvSpPr>
            <a:spLocks noChangeArrowheads="1"/>
          </p:cNvSpPr>
          <p:nvPr/>
        </p:nvSpPr>
        <p:spPr bwMode="auto">
          <a:xfrm>
            <a:off x="139700" y="735013"/>
            <a:ext cx="8856663" cy="142875"/>
          </a:xfrm>
          <a:prstGeom prst="rect">
            <a:avLst/>
          </a:prstGeom>
          <a:gradFill rotWithShape="1">
            <a:gsLst>
              <a:gs pos="0">
                <a:srgbClr val="083763"/>
              </a:gs>
              <a:gs pos="100000">
                <a:schemeClr val="accent2">
                  <a:alpha val="0"/>
                </a:scheme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kumimoji="0" lang="zh-CN" altLang="en-US" sz="1800">
              <a:solidFill>
                <a:srgbClr val="FFFFFF"/>
              </a:solidFill>
              <a:latin typeface="Constantia" pitchFamily="18" charset="0"/>
              <a:ea typeface="微软雅黑" pitchFamily="34" charset="-122"/>
            </a:endParaRPr>
          </a:p>
        </p:txBody>
      </p:sp>
      <p:sp>
        <p:nvSpPr>
          <p:cNvPr id="3076" name="同侧圆角矩形 8"/>
          <p:cNvSpPr>
            <a:spLocks noChangeArrowheads="1"/>
          </p:cNvSpPr>
          <p:nvPr/>
        </p:nvSpPr>
        <p:spPr bwMode="auto">
          <a:xfrm>
            <a:off x="139700" y="131763"/>
            <a:ext cx="8856663" cy="633412"/>
          </a:xfrm>
          <a:custGeom>
            <a:avLst/>
            <a:gdLst>
              <a:gd name="T0" fmla="*/ 8856663 w 8856663"/>
              <a:gd name="T1" fmla="*/ 316706 h 633412"/>
              <a:gd name="T2" fmla="*/ 4428332 w 8856663"/>
              <a:gd name="T3" fmla="*/ 633412 h 633412"/>
              <a:gd name="T4" fmla="*/ 0 w 8856663"/>
              <a:gd name="T5" fmla="*/ 316706 h 633412"/>
              <a:gd name="T6" fmla="*/ 4428332 w 8856663"/>
              <a:gd name="T7" fmla="*/ 0 h 633412"/>
              <a:gd name="T8" fmla="*/ 0 60000 65536"/>
              <a:gd name="T9" fmla="*/ 5898240 60000 65536"/>
              <a:gd name="T10" fmla="*/ 11796480 60000 65536"/>
              <a:gd name="T11" fmla="*/ 17694720 60000 65536"/>
              <a:gd name="T12" fmla="*/ 20697 w 8856663"/>
              <a:gd name="T13" fmla="*/ 20697 h 633412"/>
              <a:gd name="T14" fmla="*/ 8835966 w 8856663"/>
              <a:gd name="T15" fmla="*/ 633412 h 633412"/>
            </a:gdLst>
            <a:ahLst/>
            <a:cxnLst>
              <a:cxn ang="T8">
                <a:pos x="T0" y="T1"/>
              </a:cxn>
              <a:cxn ang="T9">
                <a:pos x="T2" y="T3"/>
              </a:cxn>
              <a:cxn ang="T10">
                <a:pos x="T4" y="T5"/>
              </a:cxn>
              <a:cxn ang="T11">
                <a:pos x="T6" y="T7"/>
              </a:cxn>
            </a:cxnLst>
            <a:rect l="T12" t="T13" r="T14" b="T15"/>
            <a:pathLst>
              <a:path w="8856663" h="633412">
                <a:moveTo>
                  <a:pt x="70663" y="0"/>
                </a:moveTo>
                <a:lnTo>
                  <a:pt x="8786000" y="0"/>
                </a:lnTo>
                <a:lnTo>
                  <a:pt x="8785999" y="0"/>
                </a:lnTo>
                <a:cubicBezTo>
                  <a:pt x="8825026" y="0"/>
                  <a:pt x="8856663" y="31636"/>
                  <a:pt x="8856663" y="70663"/>
                </a:cubicBezTo>
                <a:lnTo>
                  <a:pt x="8856663" y="633412"/>
                </a:lnTo>
                <a:lnTo>
                  <a:pt x="0" y="633412"/>
                </a:lnTo>
                <a:lnTo>
                  <a:pt x="0" y="70663"/>
                </a:lnTo>
                <a:cubicBezTo>
                  <a:pt x="0" y="31636"/>
                  <a:pt x="31636" y="0"/>
                  <a:pt x="70662" y="0"/>
                </a:cubicBezTo>
                <a:close/>
              </a:path>
            </a:pathLst>
          </a:custGeom>
          <a:solidFill>
            <a:srgbClr val="0081E2"/>
          </a:solidFill>
          <a:ln>
            <a:noFill/>
          </a:ln>
          <a:extLst/>
        </p:spPr>
        <p:txBody>
          <a:bodyPr anchor="ctr"/>
          <a:lstStyle/>
          <a:p>
            <a:pPr algn="ctr"/>
            <a:r>
              <a:rPr kumimoji="0" lang="en-US" sz="1800">
                <a:solidFill>
                  <a:srgbClr val="FFFFFF"/>
                </a:solidFill>
                <a:latin typeface="Constantia" pitchFamily="18" charset="0"/>
                <a:ea typeface="微软雅黑" pitchFamily="34" charset="-122"/>
              </a:rPr>
              <a:t> </a:t>
            </a:r>
            <a:endParaRPr kumimoji="0" lang="zh-CN" altLang="en-US" sz="1800">
              <a:solidFill>
                <a:srgbClr val="FFFFFF"/>
              </a:solidFill>
              <a:latin typeface="Constantia" pitchFamily="18" charset="0"/>
              <a:ea typeface="微软雅黑" pitchFamily="34" charset="-122"/>
            </a:endParaRPr>
          </a:p>
        </p:txBody>
      </p:sp>
      <p:cxnSp>
        <p:nvCxnSpPr>
          <p:cNvPr id="3077" name="直接连接符 9"/>
          <p:cNvCxnSpPr>
            <a:cxnSpLocks noChangeShapeType="1"/>
          </p:cNvCxnSpPr>
          <p:nvPr/>
        </p:nvCxnSpPr>
        <p:spPr bwMode="auto">
          <a:xfrm>
            <a:off x="468313" y="6308725"/>
            <a:ext cx="7488237" cy="0"/>
          </a:xfrm>
          <a:prstGeom prst="line">
            <a:avLst/>
          </a:prstGeom>
          <a:noFill/>
          <a:ln w="9525" cmpd="sng">
            <a:solidFill>
              <a:srgbClr val="7F7F7F"/>
            </a:solidFill>
            <a:prstDash val="sysDash"/>
            <a:round/>
            <a:headEnd/>
            <a:tailEnd/>
          </a:ln>
          <a:extLst>
            <a:ext uri="{909E8E84-426E-40DD-AFC4-6F175D3DCCD1}">
              <a14:hiddenFill xmlns:a14="http://schemas.microsoft.com/office/drawing/2010/main">
                <a:noFill/>
              </a14:hiddenFill>
            </a:ext>
          </a:extLst>
        </p:spPr>
      </p:cxnSp>
      <p:sp>
        <p:nvSpPr>
          <p:cNvPr id="3078" name="Line 12"/>
          <p:cNvSpPr>
            <a:spLocks noChangeShapeType="1"/>
          </p:cNvSpPr>
          <p:nvPr/>
        </p:nvSpPr>
        <p:spPr bwMode="auto">
          <a:xfrm>
            <a:off x="1587500" y="6437313"/>
            <a:ext cx="0" cy="252412"/>
          </a:xfrm>
          <a:prstGeom prst="line">
            <a:avLst/>
          </a:prstGeom>
          <a:noFill/>
          <a:ln w="3175" cmpd="sng">
            <a:solidFill>
              <a:schemeClr val="bg1"/>
            </a:solidFill>
            <a:round/>
            <a:headEnd/>
            <a:tailEnd/>
          </a:ln>
          <a:extLst>
            <a:ext uri="{909E8E84-426E-40DD-AFC4-6F175D3DCCD1}">
              <a14:hiddenFill xmlns:a14="http://schemas.microsoft.com/office/drawing/2010/main">
                <a:noFill/>
              </a14:hiddenFill>
            </a:ext>
          </a:extLst>
        </p:spPr>
        <p:txBody>
          <a:bodyPr/>
          <a:lstStyle/>
          <a:p>
            <a:endParaRPr kumimoji="0" lang="zh-CN" altLang="en-US" sz="1800">
              <a:solidFill>
                <a:srgbClr val="000000"/>
              </a:solidFill>
              <a:latin typeface="Arial" pitchFamily="34" charset="0"/>
              <a:ea typeface="宋体" pitchFamily="2" charset="-122"/>
            </a:endParaRPr>
          </a:p>
        </p:txBody>
      </p:sp>
      <p:sp>
        <p:nvSpPr>
          <p:cNvPr id="3081" name="矩形 13"/>
          <p:cNvSpPr>
            <a:spLocks noChangeArrowheads="1"/>
          </p:cNvSpPr>
          <p:nvPr/>
        </p:nvSpPr>
        <p:spPr bwMode="auto">
          <a:xfrm>
            <a:off x="265113" y="131763"/>
            <a:ext cx="203200" cy="633412"/>
          </a:xfrm>
          <a:prstGeom prst="rect">
            <a:avLst/>
          </a:prstGeom>
          <a:gradFill rotWithShape="0">
            <a:gsLst>
              <a:gs pos="0">
                <a:srgbClr val="BF9000"/>
              </a:gs>
              <a:gs pos="24001">
                <a:srgbClr val="FFFF00"/>
              </a:gs>
              <a:gs pos="49001">
                <a:srgbClr val="FFC000"/>
              </a:gs>
              <a:gs pos="77000">
                <a:srgbClr val="BF9000"/>
              </a:gs>
              <a:gs pos="100000">
                <a:srgbClr val="FFD966"/>
              </a:gs>
            </a:gsLst>
            <a:lin ang="5400000"/>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kumimoji="0" lang="zh-CN" altLang="en-US" sz="1800">
              <a:solidFill>
                <a:srgbClr val="FFFFFF"/>
              </a:solidFill>
              <a:latin typeface="Constantia" pitchFamily="18" charset="0"/>
              <a:ea typeface="微软雅黑" pitchFamily="34" charset="-122"/>
            </a:endParaRPr>
          </a:p>
        </p:txBody>
      </p:sp>
      <p:sp>
        <p:nvSpPr>
          <p:cNvPr id="3082" name="矩形 14"/>
          <p:cNvSpPr>
            <a:spLocks noChangeArrowheads="1"/>
          </p:cNvSpPr>
          <p:nvPr/>
        </p:nvSpPr>
        <p:spPr bwMode="auto">
          <a:xfrm>
            <a:off x="250825" y="131763"/>
            <a:ext cx="19050" cy="633412"/>
          </a:xfrm>
          <a:prstGeom prst="rect">
            <a:avLst/>
          </a:prstGeom>
          <a:solidFill>
            <a:schemeClr val="tx1">
              <a:alpha val="2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kumimoji="0" lang="zh-CN" altLang="en-US" sz="1800">
              <a:solidFill>
                <a:srgbClr val="FFFFFF"/>
              </a:solidFill>
              <a:latin typeface="Constantia" pitchFamily="18" charset="0"/>
              <a:ea typeface="微软雅黑" pitchFamily="34" charset="-122"/>
            </a:endParaRPr>
          </a:p>
        </p:txBody>
      </p:sp>
      <p:sp>
        <p:nvSpPr>
          <p:cNvPr id="3083" name="矩形 15"/>
          <p:cNvSpPr>
            <a:spLocks noChangeArrowheads="1"/>
          </p:cNvSpPr>
          <p:nvPr/>
        </p:nvSpPr>
        <p:spPr bwMode="auto">
          <a:xfrm>
            <a:off x="460375" y="130175"/>
            <a:ext cx="17463" cy="635000"/>
          </a:xfrm>
          <a:prstGeom prst="rect">
            <a:avLst/>
          </a:prstGeom>
          <a:solidFill>
            <a:schemeClr val="bg1">
              <a:alpha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kumimoji="0" lang="zh-CN" altLang="en-US" sz="1800">
              <a:solidFill>
                <a:srgbClr val="FFFFFF"/>
              </a:solidFill>
              <a:latin typeface="Constantia" pitchFamily="18" charset="0"/>
              <a:ea typeface="微软雅黑" pitchFamily="34" charset="-122"/>
            </a:endParaRPr>
          </a:p>
        </p:txBody>
      </p:sp>
      <p:sp>
        <p:nvSpPr>
          <p:cNvPr id="22" name="TextBox 21"/>
          <p:cNvSpPr txBox="1"/>
          <p:nvPr userDrawn="1"/>
        </p:nvSpPr>
        <p:spPr>
          <a:xfrm>
            <a:off x="107504" y="6381328"/>
            <a:ext cx="6696744" cy="338554"/>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pPr algn="l"/>
            <a:r>
              <a:rPr kumimoji="0" lang="en-US" altLang="zh-CN" sz="1600" b="1" dirty="0" smtClean="0">
                <a:ln w="50800"/>
                <a:solidFill>
                  <a:srgbClr val="1ADC31"/>
                </a:solidFill>
                <a:latin typeface="微软雅黑" pitchFamily="34" charset="-122"/>
                <a:ea typeface="微软雅黑" pitchFamily="34" charset="-122"/>
              </a:rPr>
              <a:t>SQL Server 2016</a:t>
            </a:r>
            <a:r>
              <a:rPr kumimoji="0" lang="zh-CN" altLang="en-US" sz="1600" b="1" dirty="0" smtClean="0">
                <a:ln w="50800"/>
                <a:solidFill>
                  <a:srgbClr val="1ADC31"/>
                </a:solidFill>
                <a:latin typeface="微软雅黑" pitchFamily="34" charset="-122"/>
                <a:ea typeface="微软雅黑" pitchFamily="34" charset="-122"/>
              </a:rPr>
              <a:t>数据库项目教程</a:t>
            </a:r>
            <a:endParaRPr kumimoji="0" lang="en-US" altLang="zh-CN" sz="1600" b="1" dirty="0" smtClean="0">
              <a:ln w="50800"/>
              <a:solidFill>
                <a:srgbClr val="1ADC31"/>
              </a:solidFill>
              <a:latin typeface="微软雅黑" pitchFamily="34" charset="-122"/>
              <a:ea typeface="微软雅黑" pitchFamily="34" charset="-122"/>
            </a:endParaRPr>
          </a:p>
        </p:txBody>
      </p:sp>
    </p:spTree>
    <p:extLst>
      <p:ext uri="{BB962C8B-B14F-4D97-AF65-F5344CB8AC3E}">
        <p14:creationId xmlns:p14="http://schemas.microsoft.com/office/powerpoint/2010/main" val="628662468"/>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Lst>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txStyles>
    <p:titleStyle>
      <a:lvl1pPr algn="l" rtl="0" eaLnBrk="0" fontAlgn="base" hangingPunct="0">
        <a:spcBef>
          <a:spcPct val="0"/>
        </a:spcBef>
        <a:spcAft>
          <a:spcPct val="0"/>
        </a:spcAft>
        <a:defRPr sz="2400">
          <a:solidFill>
            <a:schemeClr val="bg1"/>
          </a:solidFill>
          <a:latin typeface="+mj-lt"/>
          <a:ea typeface="+mj-ea"/>
          <a:cs typeface="+mj-cs"/>
        </a:defRPr>
      </a:lvl1pPr>
      <a:lvl2pPr algn="l" rtl="0" eaLnBrk="0" fontAlgn="base" hangingPunct="0">
        <a:spcBef>
          <a:spcPct val="0"/>
        </a:spcBef>
        <a:spcAft>
          <a:spcPct val="0"/>
        </a:spcAft>
        <a:defRPr sz="2400">
          <a:solidFill>
            <a:schemeClr val="bg1"/>
          </a:solidFill>
          <a:latin typeface="微软雅黑" pitchFamily="34" charset="-122"/>
          <a:ea typeface="微软雅黑" pitchFamily="34" charset="-122"/>
        </a:defRPr>
      </a:lvl2pPr>
      <a:lvl3pPr algn="l" rtl="0" eaLnBrk="0" fontAlgn="base" hangingPunct="0">
        <a:spcBef>
          <a:spcPct val="0"/>
        </a:spcBef>
        <a:spcAft>
          <a:spcPct val="0"/>
        </a:spcAft>
        <a:defRPr sz="2400">
          <a:solidFill>
            <a:schemeClr val="bg1"/>
          </a:solidFill>
          <a:latin typeface="微软雅黑" pitchFamily="34" charset="-122"/>
          <a:ea typeface="微软雅黑" pitchFamily="34" charset="-122"/>
        </a:defRPr>
      </a:lvl3pPr>
      <a:lvl4pPr algn="l" rtl="0" eaLnBrk="0" fontAlgn="base" hangingPunct="0">
        <a:spcBef>
          <a:spcPct val="0"/>
        </a:spcBef>
        <a:spcAft>
          <a:spcPct val="0"/>
        </a:spcAft>
        <a:defRPr sz="2400">
          <a:solidFill>
            <a:schemeClr val="bg1"/>
          </a:solidFill>
          <a:latin typeface="微软雅黑" pitchFamily="34" charset="-122"/>
          <a:ea typeface="微软雅黑" pitchFamily="34" charset="-122"/>
        </a:defRPr>
      </a:lvl4pPr>
      <a:lvl5pPr algn="l" rtl="0" eaLnBrk="0" fontAlgn="base" hangingPunct="0">
        <a:spcBef>
          <a:spcPct val="0"/>
        </a:spcBef>
        <a:spcAft>
          <a:spcPct val="0"/>
        </a:spcAft>
        <a:defRPr sz="2400">
          <a:solidFill>
            <a:schemeClr val="bg1"/>
          </a:solidFill>
          <a:latin typeface="微软雅黑" pitchFamily="34" charset="-122"/>
          <a:ea typeface="微软雅黑" pitchFamily="34" charset="-122"/>
        </a:defRPr>
      </a:lvl5pPr>
      <a:lvl6pPr marL="457200" algn="l" rtl="0" eaLnBrk="0" fontAlgn="base" hangingPunct="0">
        <a:spcBef>
          <a:spcPct val="0"/>
        </a:spcBef>
        <a:spcAft>
          <a:spcPct val="0"/>
        </a:spcAft>
        <a:defRPr sz="2400">
          <a:solidFill>
            <a:schemeClr val="bg1"/>
          </a:solidFill>
          <a:latin typeface="微软雅黑" pitchFamily="34" charset="-122"/>
          <a:ea typeface="微软雅黑" pitchFamily="34" charset="-122"/>
        </a:defRPr>
      </a:lvl6pPr>
      <a:lvl7pPr marL="914400" algn="l" rtl="0" eaLnBrk="0" fontAlgn="base" hangingPunct="0">
        <a:spcBef>
          <a:spcPct val="0"/>
        </a:spcBef>
        <a:spcAft>
          <a:spcPct val="0"/>
        </a:spcAft>
        <a:defRPr sz="2400">
          <a:solidFill>
            <a:schemeClr val="bg1"/>
          </a:solidFill>
          <a:latin typeface="微软雅黑" pitchFamily="34" charset="-122"/>
          <a:ea typeface="微软雅黑" pitchFamily="34" charset="-122"/>
        </a:defRPr>
      </a:lvl7pPr>
      <a:lvl8pPr marL="1371600" algn="l" rtl="0" eaLnBrk="0" fontAlgn="base" hangingPunct="0">
        <a:spcBef>
          <a:spcPct val="0"/>
        </a:spcBef>
        <a:spcAft>
          <a:spcPct val="0"/>
        </a:spcAft>
        <a:defRPr sz="2400">
          <a:solidFill>
            <a:schemeClr val="bg1"/>
          </a:solidFill>
          <a:latin typeface="微软雅黑" pitchFamily="34" charset="-122"/>
          <a:ea typeface="微软雅黑" pitchFamily="34" charset="-122"/>
        </a:defRPr>
      </a:lvl8pPr>
      <a:lvl9pPr marL="1828800" algn="l" rtl="0" eaLnBrk="0" fontAlgn="base" hangingPunct="0">
        <a:spcBef>
          <a:spcPct val="0"/>
        </a:spcBef>
        <a:spcAft>
          <a:spcPct val="0"/>
        </a:spcAft>
        <a:defRPr sz="2400">
          <a:solidFill>
            <a:schemeClr val="bg1"/>
          </a:solidFill>
          <a:latin typeface="微软雅黑" pitchFamily="34" charset="-122"/>
          <a:ea typeface="微软雅黑" pitchFamily="34" charset="-122"/>
        </a:defRPr>
      </a:lvl9pPr>
    </p:titleStyle>
    <p:bodyStyle>
      <a:lvl1pPr marL="342900" indent="-342900" algn="l" rtl="0" eaLnBrk="0" fontAlgn="base" hangingPunct="0">
        <a:spcBef>
          <a:spcPct val="20000"/>
        </a:spcBef>
        <a:spcAft>
          <a:spcPct val="0"/>
        </a:spcAft>
        <a:buFont typeface="Arial"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5pPr>
      <a:lvl6pPr marL="25146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6pPr>
      <a:lvl7pPr marL="29718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7pPr>
      <a:lvl8pPr marL="34290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8pPr>
      <a:lvl9pPr marL="38862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4.xml.rels><?xml version="1.0" encoding="UTF-8" standalone="yes"?>
<Relationships xmlns="http://schemas.openxmlformats.org/package/2006/relationships"><Relationship Id="rId8" Type="http://schemas.openxmlformats.org/officeDocument/2006/relationships/image" Target="../media/image4.emf"/><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7.xml"/><Relationship Id="rId1" Type="http://schemas.openxmlformats.org/officeDocument/2006/relationships/slideLayout" Target="../slideLayouts/slideLayout10.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 Id="rId9" Type="http://schemas.openxmlformats.org/officeDocument/2006/relationships/image" Target="../media/image5.emf"/></Relationships>
</file>

<file path=ppt/slides/_rels/slide1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 Id="rId9" Type="http://schemas.openxmlformats.org/officeDocument/2006/relationships/image" Target="../media/image9.emf"/></Relationships>
</file>

<file path=ppt/slides/_rels/slide1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13.emf"/><Relationship Id="rId5" Type="http://schemas.openxmlformats.org/officeDocument/2006/relationships/image" Target="../media/image12.emf"/><Relationship Id="rId4" Type="http://schemas.openxmlformats.org/officeDocument/2006/relationships/image" Target="../media/image1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png"/><Relationship Id="rId7" Type="http://schemas.openxmlformats.org/officeDocument/2006/relationships/diagramColors" Target="../diagrams/colors1.xml"/><Relationship Id="rId2" Type="http://schemas.openxmlformats.org/officeDocument/2006/relationships/notesSlide" Target="../notesSlides/notesSlide1.xml"/><Relationship Id="rId1" Type="http://schemas.openxmlformats.org/officeDocument/2006/relationships/slideLayout" Target="../slideLayouts/slideLayout10.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val="0"/>
              </a:ext>
            </a:extLst>
          </a:blip>
          <a:srcRect b="14313"/>
          <a:stretch/>
        </p:blipFill>
        <p:spPr>
          <a:xfrm>
            <a:off x="107505" y="191377"/>
            <a:ext cx="9043548" cy="2001890"/>
          </a:xfrm>
          <a:prstGeom prst="rect">
            <a:avLst/>
          </a:prstGeom>
          <a:ln>
            <a:noFill/>
          </a:ln>
          <a:effectLst>
            <a:softEdge rad="112500"/>
          </a:effectLst>
        </p:spPr>
      </p:pic>
      <p:sp>
        <p:nvSpPr>
          <p:cNvPr id="11" name="Rectangle 2"/>
          <p:cNvSpPr>
            <a:spLocks noGrp="1" noChangeArrowheads="1"/>
          </p:cNvSpPr>
          <p:nvPr>
            <p:ph type="ctrTitle"/>
          </p:nvPr>
        </p:nvSpPr>
        <p:spPr>
          <a:xfrm>
            <a:off x="-26640" y="2780928"/>
            <a:ext cx="9144000" cy="2376264"/>
          </a:xfrm>
          <a:effectLst/>
          <a:extLst>
            <a:ext uri="{AF507438-7753-43E0-B8FC-AC1667EBCBE1}">
              <a14:hiddenEffects xmlns:a14="http://schemas.microsoft.com/office/drawing/2010/main">
                <a:effectLst>
                  <a:outerShdw dist="35921" dir="2700000" algn="ctr" rotWithShape="0">
                    <a:schemeClr val="bg2">
                      <a:alpha val="50000"/>
                    </a:schemeClr>
                  </a:outerShdw>
                </a:effectLst>
              </a14:hiddenEffects>
            </a:ext>
          </a:extLst>
        </p:spPr>
        <p:txBody>
          <a:bodyPr/>
          <a:lstStyle/>
          <a:p>
            <a:pPr algn="ctr" eaLnBrk="1" hangingPunct="1">
              <a:defRPr/>
            </a:pPr>
            <a:r>
              <a:rPr lang="en-US" altLang="zh-CN" sz="6000" dirty="0">
                <a:effectLst/>
              </a:rPr>
              <a:t>SQL Server </a:t>
            </a:r>
            <a:r>
              <a:rPr lang="en-US" altLang="zh-CN" sz="6000" dirty="0" smtClean="0">
                <a:effectLst/>
              </a:rPr>
              <a:t>2016</a:t>
            </a:r>
            <a:r>
              <a:rPr lang="zh-CN" altLang="en-US" sz="6000" dirty="0" smtClean="0">
                <a:effectLst/>
              </a:rPr>
              <a:t>数据库</a:t>
            </a:r>
            <a:r>
              <a:rPr lang="en-US" altLang="zh-CN" sz="6000" dirty="0" smtClean="0">
                <a:effectLst/>
              </a:rPr>
              <a:t/>
            </a:r>
            <a:br>
              <a:rPr lang="en-US" altLang="zh-CN" sz="6000" dirty="0" smtClean="0">
                <a:effectLst/>
              </a:rPr>
            </a:br>
            <a:r>
              <a:rPr lang="zh-CN" altLang="en-US" sz="6000" dirty="0" smtClean="0">
                <a:effectLst/>
              </a:rPr>
              <a:t>项目教程</a:t>
            </a:r>
            <a:endParaRPr lang="en-US" altLang="zh-CN" sz="6000" dirty="0" smtClean="0"/>
          </a:p>
        </p:txBody>
      </p:sp>
    </p:spTree>
    <p:extLst>
      <p:ext uri="{BB962C8B-B14F-4D97-AF65-F5344CB8AC3E}">
        <p14:creationId xmlns:p14="http://schemas.microsoft.com/office/powerpoint/2010/main" val="158109994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5536" y="1340768"/>
            <a:ext cx="7391400" cy="563563"/>
          </a:xfrm>
        </p:spPr>
        <p:txBody>
          <a:bodyPr/>
          <a:lstStyle/>
          <a:p>
            <a:endParaRPr lang="zh-CN" altLang="en-US" dirty="0"/>
          </a:p>
        </p:txBody>
      </p:sp>
      <p:sp>
        <p:nvSpPr>
          <p:cNvPr id="3" name="内容占位符 2"/>
          <p:cNvSpPr>
            <a:spLocks noGrp="1"/>
          </p:cNvSpPr>
          <p:nvPr>
            <p:ph idx="1"/>
          </p:nvPr>
        </p:nvSpPr>
        <p:spPr>
          <a:xfrm>
            <a:off x="251520" y="1268760"/>
            <a:ext cx="8229600" cy="4495800"/>
          </a:xfrm>
        </p:spPr>
        <p:txBody>
          <a:bodyPr/>
          <a:lstStyle/>
          <a:p>
            <a:pPr marL="0" indent="0">
              <a:buNone/>
            </a:pPr>
            <a:r>
              <a:rPr lang="zh-CN" altLang="en-US" sz="1600" dirty="0"/>
              <a:t>（</a:t>
            </a:r>
            <a:r>
              <a:rPr lang="en-US" altLang="zh-CN" sz="1600" dirty="0"/>
              <a:t>7</a:t>
            </a:r>
            <a:r>
              <a:rPr lang="zh-CN" altLang="en-US" sz="1600" dirty="0"/>
              <a:t>）对于那些查询中很少涉及的列，重复值比较多的列不要建立索引。</a:t>
            </a:r>
          </a:p>
          <a:p>
            <a:pPr marL="0" indent="0">
              <a:buNone/>
            </a:pPr>
            <a:r>
              <a:rPr lang="zh-CN" altLang="en-US" sz="1600" dirty="0"/>
              <a:t>（</a:t>
            </a:r>
            <a:r>
              <a:rPr lang="en-US" altLang="zh-CN" sz="1600" dirty="0"/>
              <a:t>8</a:t>
            </a:r>
            <a:r>
              <a:rPr lang="zh-CN" altLang="en-US" sz="1600" dirty="0"/>
              <a:t>）对于定义为</a:t>
            </a:r>
            <a:r>
              <a:rPr lang="en-US" altLang="zh-CN" sz="1600" dirty="0"/>
              <a:t>text</a:t>
            </a:r>
            <a:r>
              <a:rPr lang="zh-CN" altLang="en-US" sz="1600" dirty="0"/>
              <a:t>、</a:t>
            </a:r>
            <a:r>
              <a:rPr lang="en-US" altLang="zh-CN" sz="1600" dirty="0"/>
              <a:t>image </a:t>
            </a:r>
            <a:r>
              <a:rPr lang="zh-CN" altLang="en-US" sz="1600" dirty="0"/>
              <a:t>和</a:t>
            </a:r>
            <a:r>
              <a:rPr lang="en-US" altLang="zh-CN" sz="1600" dirty="0"/>
              <a:t>bit </a:t>
            </a:r>
            <a:r>
              <a:rPr lang="zh-CN" altLang="en-US" sz="1600" dirty="0"/>
              <a:t>的数据类型的列不要建立索引。</a:t>
            </a:r>
          </a:p>
          <a:p>
            <a:pPr marL="0" indent="0">
              <a:buNone/>
            </a:pPr>
            <a:r>
              <a:rPr lang="zh-CN" altLang="en-US" sz="1600" dirty="0"/>
              <a:t>（</a:t>
            </a:r>
            <a:r>
              <a:rPr lang="en-US" altLang="zh-CN" sz="1600" dirty="0"/>
              <a:t>9</a:t>
            </a:r>
            <a:r>
              <a:rPr lang="zh-CN" altLang="en-US" sz="1600" dirty="0"/>
              <a:t>）对于经常存取的列避免建立索引。</a:t>
            </a:r>
          </a:p>
          <a:p>
            <a:pPr marL="0" indent="0">
              <a:buNone/>
            </a:pPr>
            <a:r>
              <a:rPr lang="zh-CN" altLang="en-US" sz="1600" dirty="0"/>
              <a:t>（</a:t>
            </a:r>
            <a:r>
              <a:rPr lang="en-US" altLang="zh-CN" sz="1600" dirty="0"/>
              <a:t>10</a:t>
            </a:r>
            <a:r>
              <a:rPr lang="zh-CN" altLang="en-US" sz="1600" dirty="0"/>
              <a:t>）限制表上的索引数目。</a:t>
            </a:r>
          </a:p>
          <a:p>
            <a:pPr marL="0" indent="0">
              <a:buNone/>
            </a:pPr>
            <a:r>
              <a:rPr lang="zh-CN" altLang="en-US" sz="1600" dirty="0"/>
              <a:t>（</a:t>
            </a:r>
            <a:r>
              <a:rPr lang="en-US" altLang="zh-CN" sz="1600" dirty="0"/>
              <a:t>11</a:t>
            </a:r>
            <a:r>
              <a:rPr lang="zh-CN" altLang="en-US" sz="1600" dirty="0"/>
              <a:t>）对复合索引，按照字段在查询条件中出现的频度建立索引。</a:t>
            </a:r>
          </a:p>
        </p:txBody>
      </p:sp>
      <p:sp>
        <p:nvSpPr>
          <p:cNvPr id="4" name="文本框 3"/>
          <p:cNvSpPr txBox="1"/>
          <p:nvPr/>
        </p:nvSpPr>
        <p:spPr>
          <a:xfrm>
            <a:off x="395536" y="188640"/>
            <a:ext cx="2698175" cy="523220"/>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none" rtlCol="0">
            <a:spAutoFit/>
          </a:bodyPr>
          <a:lstStyle/>
          <a:p>
            <a:r>
              <a:rPr lang="zh-CN" altLang="en-US" sz="2800" dirty="0" smtClean="0">
                <a:solidFill>
                  <a:schemeClr val="bg1"/>
                </a:solidFill>
                <a:latin typeface="+mj-ea"/>
                <a:ea typeface="+mj-ea"/>
              </a:rPr>
              <a:t>基础知识：索引</a:t>
            </a:r>
          </a:p>
        </p:txBody>
      </p:sp>
    </p:spTree>
    <p:extLst>
      <p:ext uri="{BB962C8B-B14F-4D97-AF65-F5344CB8AC3E}">
        <p14:creationId xmlns:p14="http://schemas.microsoft.com/office/powerpoint/2010/main" val="101979807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522" name="Rectangle 2"/>
          <p:cNvSpPr>
            <a:spLocks noGrp="1" noChangeArrowheads="1"/>
          </p:cNvSpPr>
          <p:nvPr>
            <p:ph type="title"/>
          </p:nvPr>
        </p:nvSpPr>
        <p:spPr>
          <a:xfrm>
            <a:off x="467544" y="980728"/>
            <a:ext cx="7391400" cy="563563"/>
          </a:xfrm>
        </p:spPr>
        <p:txBody>
          <a:bodyPr/>
          <a:lstStyle/>
          <a:p>
            <a:r>
              <a:rPr lang="zh-CN" altLang="en-US" dirty="0">
                <a:solidFill>
                  <a:schemeClr val="tx1"/>
                </a:solidFill>
                <a:latin typeface="SimSun" pitchFamily="2" charset="-122"/>
              </a:rPr>
              <a:t>什么是视图</a:t>
            </a:r>
            <a:endParaRPr lang="zh-CN" altLang="en-US" dirty="0">
              <a:solidFill>
                <a:schemeClr val="tx1"/>
              </a:solidFill>
            </a:endParaRPr>
          </a:p>
        </p:txBody>
      </p:sp>
      <p:graphicFrame>
        <p:nvGraphicFramePr>
          <p:cNvPr id="2" name="图示 1"/>
          <p:cNvGraphicFramePr/>
          <p:nvPr>
            <p:extLst>
              <p:ext uri="{D42A27DB-BD31-4B8C-83A1-F6EECF244321}">
                <p14:modId xmlns:p14="http://schemas.microsoft.com/office/powerpoint/2010/main" val="507335241"/>
              </p:ext>
            </p:extLst>
          </p:nvPr>
        </p:nvGraphicFramePr>
        <p:xfrm>
          <a:off x="611560" y="1700808"/>
          <a:ext cx="7775575" cy="4556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文本框 3"/>
          <p:cNvSpPr txBox="1"/>
          <p:nvPr/>
        </p:nvSpPr>
        <p:spPr>
          <a:xfrm>
            <a:off x="395535" y="188640"/>
            <a:ext cx="2698176" cy="523220"/>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none" rtlCol="0">
            <a:spAutoFit/>
          </a:bodyPr>
          <a:lstStyle/>
          <a:p>
            <a:r>
              <a:rPr lang="zh-CN" altLang="en-US" sz="2800" dirty="0" smtClean="0">
                <a:solidFill>
                  <a:schemeClr val="bg1"/>
                </a:solidFill>
                <a:latin typeface="+mj-ea"/>
                <a:ea typeface="+mj-ea"/>
              </a:rPr>
              <a:t>基础知识：</a:t>
            </a:r>
            <a:r>
              <a:rPr lang="zh-CN" altLang="en-US" sz="2800" dirty="0">
                <a:solidFill>
                  <a:schemeClr val="bg1"/>
                </a:solidFill>
                <a:latin typeface="+mj-ea"/>
                <a:ea typeface="+mj-ea"/>
              </a:rPr>
              <a:t>视图</a:t>
            </a:r>
          </a:p>
        </p:txBody>
      </p:sp>
    </p:spTree>
    <p:extLst>
      <p:ext uri="{BB962C8B-B14F-4D97-AF65-F5344CB8AC3E}">
        <p14:creationId xmlns:p14="http://schemas.microsoft.com/office/powerpoint/2010/main" val="97860532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graphicEl>
                                              <a:dgm id="{348B9621-D8FA-4BC4-959A-E1C01D8180D4}"/>
                                            </p:graphicEl>
                                          </p:spTgt>
                                        </p:tgtEl>
                                        <p:attrNameLst>
                                          <p:attrName>style.visibility</p:attrName>
                                        </p:attrNameLst>
                                      </p:cBhvr>
                                      <p:to>
                                        <p:strVal val="visible"/>
                                      </p:to>
                                    </p:set>
                                    <p:animEffect transition="in" filter="box(in)">
                                      <p:cBhvr>
                                        <p:cTn id="7" dur="2000"/>
                                        <p:tgtEl>
                                          <p:spTgt spid="2">
                                            <p:graphicEl>
                                              <a:dgm id="{348B9621-D8FA-4BC4-959A-E1C01D8180D4}"/>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
                                            <p:graphicEl>
                                              <a:dgm id="{BA1D58F2-48EE-4589-B833-19A51369BB81}"/>
                                            </p:graphicEl>
                                          </p:spTgt>
                                        </p:tgtEl>
                                        <p:attrNameLst>
                                          <p:attrName>style.visibility</p:attrName>
                                        </p:attrNameLst>
                                      </p:cBhvr>
                                      <p:to>
                                        <p:strVal val="visible"/>
                                      </p:to>
                                    </p:set>
                                    <p:animEffect transition="in" filter="box(in)">
                                      <p:cBhvr>
                                        <p:cTn id="12" dur="2000"/>
                                        <p:tgtEl>
                                          <p:spTgt spid="2">
                                            <p:graphicEl>
                                              <a:dgm id="{BA1D58F2-48EE-4589-B833-19A51369BB81}"/>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2">
                                            <p:graphicEl>
                                              <a:dgm id="{E76F260C-0BC1-4D51-948A-BBF887EFC2AD}"/>
                                            </p:graphicEl>
                                          </p:spTgt>
                                        </p:tgtEl>
                                        <p:attrNameLst>
                                          <p:attrName>style.visibility</p:attrName>
                                        </p:attrNameLst>
                                      </p:cBhvr>
                                      <p:to>
                                        <p:strVal val="visible"/>
                                      </p:to>
                                    </p:set>
                                    <p:animEffect transition="in" filter="box(in)">
                                      <p:cBhvr>
                                        <p:cTn id="17" dur="2000"/>
                                        <p:tgtEl>
                                          <p:spTgt spid="2">
                                            <p:graphicEl>
                                              <a:dgm id="{E76F260C-0BC1-4D51-948A-BBF887EFC2AD}"/>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one"/>
        </p:bldSub>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570" name="Rectangle 2"/>
          <p:cNvSpPr>
            <a:spLocks noGrp="1" noChangeArrowheads="1"/>
          </p:cNvSpPr>
          <p:nvPr>
            <p:ph type="title"/>
          </p:nvPr>
        </p:nvSpPr>
        <p:spPr>
          <a:xfrm>
            <a:off x="467544" y="980728"/>
            <a:ext cx="7391400" cy="563563"/>
          </a:xfrm>
        </p:spPr>
        <p:txBody>
          <a:bodyPr/>
          <a:lstStyle/>
          <a:p>
            <a:r>
              <a:rPr lang="zh-CN" altLang="en-US" dirty="0">
                <a:solidFill>
                  <a:schemeClr val="tx1"/>
                </a:solidFill>
                <a:latin typeface="SimSun" pitchFamily="2" charset="-122"/>
              </a:rPr>
              <a:t>什么是视图</a:t>
            </a:r>
            <a:endParaRPr lang="zh-CN" altLang="en-US" dirty="0">
              <a:solidFill>
                <a:schemeClr val="tx1"/>
              </a:solidFill>
            </a:endParaRPr>
          </a:p>
        </p:txBody>
      </p:sp>
      <p:graphicFrame>
        <p:nvGraphicFramePr>
          <p:cNvPr id="2" name="图示 1"/>
          <p:cNvGraphicFramePr/>
          <p:nvPr>
            <p:extLst>
              <p:ext uri="{D42A27DB-BD31-4B8C-83A1-F6EECF244321}">
                <p14:modId xmlns:p14="http://schemas.microsoft.com/office/powerpoint/2010/main" val="2206325246"/>
              </p:ext>
            </p:extLst>
          </p:nvPr>
        </p:nvGraphicFramePr>
        <p:xfrm>
          <a:off x="107504" y="1556792"/>
          <a:ext cx="8352928" cy="4556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文本框 3"/>
          <p:cNvSpPr txBox="1"/>
          <p:nvPr/>
        </p:nvSpPr>
        <p:spPr>
          <a:xfrm>
            <a:off x="395535" y="188640"/>
            <a:ext cx="2698176" cy="523220"/>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none" rtlCol="0">
            <a:spAutoFit/>
          </a:bodyPr>
          <a:lstStyle/>
          <a:p>
            <a:r>
              <a:rPr lang="zh-CN" altLang="en-US" sz="2800" dirty="0" smtClean="0">
                <a:solidFill>
                  <a:schemeClr val="bg1"/>
                </a:solidFill>
                <a:latin typeface="+mj-ea"/>
                <a:ea typeface="+mj-ea"/>
              </a:rPr>
              <a:t>基础知识：</a:t>
            </a:r>
            <a:r>
              <a:rPr lang="zh-CN" altLang="en-US" sz="2800" dirty="0">
                <a:solidFill>
                  <a:schemeClr val="bg1"/>
                </a:solidFill>
                <a:latin typeface="+mj-ea"/>
                <a:ea typeface="+mj-ea"/>
              </a:rPr>
              <a:t>视图</a:t>
            </a:r>
          </a:p>
        </p:txBody>
      </p:sp>
    </p:spTree>
    <p:extLst>
      <p:ext uri="{BB962C8B-B14F-4D97-AF65-F5344CB8AC3E}">
        <p14:creationId xmlns:p14="http://schemas.microsoft.com/office/powerpoint/2010/main" val="3128543812"/>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graphicEl>
                                              <a:dgm id="{8F99C059-0EE2-4A8C-A9F7-912896D716C6}"/>
                                            </p:graphicEl>
                                          </p:spTgt>
                                        </p:tgtEl>
                                        <p:attrNameLst>
                                          <p:attrName>style.visibility</p:attrName>
                                        </p:attrNameLst>
                                      </p:cBhvr>
                                      <p:to>
                                        <p:strVal val="visible"/>
                                      </p:to>
                                    </p:set>
                                    <p:animEffect transition="in" filter="circle(in)">
                                      <p:cBhvr>
                                        <p:cTn id="7" dur="2000"/>
                                        <p:tgtEl>
                                          <p:spTgt spid="2">
                                            <p:graphicEl>
                                              <a:dgm id="{8F99C059-0EE2-4A8C-A9F7-912896D716C6}"/>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2">
                                            <p:graphicEl>
                                              <a:dgm id="{53F78FBA-CEF4-4633-947C-9325414C34BF}"/>
                                            </p:graphicEl>
                                          </p:spTgt>
                                        </p:tgtEl>
                                        <p:attrNameLst>
                                          <p:attrName>style.visibility</p:attrName>
                                        </p:attrNameLst>
                                      </p:cBhvr>
                                      <p:to>
                                        <p:strVal val="visible"/>
                                      </p:to>
                                    </p:set>
                                    <p:animEffect transition="in" filter="circle(in)">
                                      <p:cBhvr>
                                        <p:cTn id="12" dur="2000"/>
                                        <p:tgtEl>
                                          <p:spTgt spid="2">
                                            <p:graphicEl>
                                              <a:dgm id="{53F78FBA-CEF4-4633-947C-9325414C34BF}"/>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lvlOne"/>
        </p:bldSub>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图示 5"/>
          <p:cNvGraphicFramePr/>
          <p:nvPr>
            <p:extLst>
              <p:ext uri="{D42A27DB-BD31-4B8C-83A1-F6EECF244321}">
                <p14:modId xmlns:p14="http://schemas.microsoft.com/office/powerpoint/2010/main" val="4078579086"/>
              </p:ext>
            </p:extLst>
          </p:nvPr>
        </p:nvGraphicFramePr>
        <p:xfrm>
          <a:off x="179512" y="980728"/>
          <a:ext cx="8856984" cy="53285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文本框 4"/>
          <p:cNvSpPr txBox="1"/>
          <p:nvPr/>
        </p:nvSpPr>
        <p:spPr>
          <a:xfrm>
            <a:off x="395535" y="188640"/>
            <a:ext cx="2698176" cy="523220"/>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none" rtlCol="0">
            <a:spAutoFit/>
          </a:bodyPr>
          <a:lstStyle/>
          <a:p>
            <a:r>
              <a:rPr lang="zh-CN" altLang="en-US" sz="2800" dirty="0" smtClean="0">
                <a:solidFill>
                  <a:schemeClr val="bg1"/>
                </a:solidFill>
                <a:latin typeface="+mj-ea"/>
                <a:ea typeface="+mj-ea"/>
              </a:rPr>
              <a:t>基础知识：</a:t>
            </a:r>
            <a:r>
              <a:rPr lang="zh-CN" altLang="en-US" sz="2800" dirty="0">
                <a:solidFill>
                  <a:schemeClr val="bg1"/>
                </a:solidFill>
                <a:latin typeface="+mj-ea"/>
                <a:ea typeface="+mj-ea"/>
              </a:rPr>
              <a:t>视图</a:t>
            </a:r>
          </a:p>
        </p:txBody>
      </p:sp>
    </p:spTree>
    <p:extLst>
      <p:ext uri="{BB962C8B-B14F-4D97-AF65-F5344CB8AC3E}">
        <p14:creationId xmlns:p14="http://schemas.microsoft.com/office/powerpoint/2010/main" val="53672886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6">
                                            <p:graphicEl>
                                              <a:dgm id="{4C9E270A-12B7-4E1A-865B-09C9EE2219D1}"/>
                                            </p:graphicEl>
                                          </p:spTgt>
                                        </p:tgtEl>
                                        <p:attrNameLst>
                                          <p:attrName>style.visibility</p:attrName>
                                        </p:attrNameLst>
                                      </p:cBhvr>
                                      <p:to>
                                        <p:strVal val="visible"/>
                                      </p:to>
                                    </p:set>
                                    <p:animEffect transition="in" filter="circle(in)">
                                      <p:cBhvr>
                                        <p:cTn id="7" dur="2000"/>
                                        <p:tgtEl>
                                          <p:spTgt spid="6">
                                            <p:graphicEl>
                                              <a:dgm id="{4C9E270A-12B7-4E1A-865B-09C9EE2219D1}"/>
                                            </p:graphicEl>
                                          </p:spTgt>
                                        </p:tgtEl>
                                      </p:cBhvr>
                                    </p:animEffect>
                                  </p:childTnLst>
                                </p:cTn>
                              </p:par>
                            </p:childTnLst>
                          </p:cTn>
                        </p:par>
                        <p:par>
                          <p:cTn id="8" fill="hold">
                            <p:stCondLst>
                              <p:cond delay="2000"/>
                            </p:stCondLst>
                            <p:childTnLst>
                              <p:par>
                                <p:cTn id="9" presetID="6" presetClass="entr" presetSubtype="16" fill="hold" grpId="0" nodeType="afterEffect">
                                  <p:stCondLst>
                                    <p:cond delay="0"/>
                                  </p:stCondLst>
                                  <p:childTnLst>
                                    <p:set>
                                      <p:cBhvr>
                                        <p:cTn id="10" dur="1" fill="hold">
                                          <p:stCondLst>
                                            <p:cond delay="0"/>
                                          </p:stCondLst>
                                        </p:cTn>
                                        <p:tgtEl>
                                          <p:spTgt spid="6">
                                            <p:graphicEl>
                                              <a:dgm id="{3F40F3E0-60D1-49FE-8F5E-9B8C7D4073DE}"/>
                                            </p:graphicEl>
                                          </p:spTgt>
                                        </p:tgtEl>
                                        <p:attrNameLst>
                                          <p:attrName>style.visibility</p:attrName>
                                        </p:attrNameLst>
                                      </p:cBhvr>
                                      <p:to>
                                        <p:strVal val="visible"/>
                                      </p:to>
                                    </p:set>
                                    <p:animEffect transition="in" filter="circle(in)">
                                      <p:cBhvr>
                                        <p:cTn id="11" dur="2000"/>
                                        <p:tgtEl>
                                          <p:spTgt spid="6">
                                            <p:graphicEl>
                                              <a:dgm id="{3F40F3E0-60D1-49FE-8F5E-9B8C7D4073DE}"/>
                                            </p:graphicEl>
                                          </p:spTgt>
                                        </p:tgtEl>
                                      </p:cBhvr>
                                    </p:animEffect>
                                  </p:childTnLst>
                                </p:cTn>
                              </p:par>
                            </p:childTnLst>
                          </p:cTn>
                        </p:par>
                        <p:par>
                          <p:cTn id="12" fill="hold">
                            <p:stCondLst>
                              <p:cond delay="4000"/>
                            </p:stCondLst>
                            <p:childTnLst>
                              <p:par>
                                <p:cTn id="13" presetID="6" presetClass="entr" presetSubtype="16" fill="hold" grpId="0" nodeType="afterEffect">
                                  <p:stCondLst>
                                    <p:cond delay="0"/>
                                  </p:stCondLst>
                                  <p:childTnLst>
                                    <p:set>
                                      <p:cBhvr>
                                        <p:cTn id="14" dur="1" fill="hold">
                                          <p:stCondLst>
                                            <p:cond delay="0"/>
                                          </p:stCondLst>
                                        </p:cTn>
                                        <p:tgtEl>
                                          <p:spTgt spid="6">
                                            <p:graphicEl>
                                              <a:dgm id="{B5A772AE-F7E7-4045-BCE8-EB74FA1DB9C9}"/>
                                            </p:graphicEl>
                                          </p:spTgt>
                                        </p:tgtEl>
                                        <p:attrNameLst>
                                          <p:attrName>style.visibility</p:attrName>
                                        </p:attrNameLst>
                                      </p:cBhvr>
                                      <p:to>
                                        <p:strVal val="visible"/>
                                      </p:to>
                                    </p:set>
                                    <p:animEffect transition="in" filter="circle(in)">
                                      <p:cBhvr>
                                        <p:cTn id="15" dur="2000"/>
                                        <p:tgtEl>
                                          <p:spTgt spid="6">
                                            <p:graphicEl>
                                              <a:dgm id="{B5A772AE-F7E7-4045-BCE8-EB74FA1DB9C9}"/>
                                            </p:graphicEl>
                                          </p:spTgt>
                                        </p:tgtEl>
                                      </p:cBhvr>
                                    </p:animEffect>
                                  </p:childTnLst>
                                </p:cTn>
                              </p:par>
                            </p:childTnLst>
                          </p:cTn>
                        </p:par>
                        <p:par>
                          <p:cTn id="16" fill="hold">
                            <p:stCondLst>
                              <p:cond delay="6000"/>
                            </p:stCondLst>
                            <p:childTnLst>
                              <p:par>
                                <p:cTn id="17" presetID="6" presetClass="entr" presetSubtype="16" fill="hold" grpId="0" nodeType="afterEffect">
                                  <p:stCondLst>
                                    <p:cond delay="0"/>
                                  </p:stCondLst>
                                  <p:childTnLst>
                                    <p:set>
                                      <p:cBhvr>
                                        <p:cTn id="18" dur="1" fill="hold">
                                          <p:stCondLst>
                                            <p:cond delay="0"/>
                                          </p:stCondLst>
                                        </p:cTn>
                                        <p:tgtEl>
                                          <p:spTgt spid="6">
                                            <p:graphicEl>
                                              <a:dgm id="{5C7FE0F7-B71B-4FFE-817C-0806343EA5EE}"/>
                                            </p:graphicEl>
                                          </p:spTgt>
                                        </p:tgtEl>
                                        <p:attrNameLst>
                                          <p:attrName>style.visibility</p:attrName>
                                        </p:attrNameLst>
                                      </p:cBhvr>
                                      <p:to>
                                        <p:strVal val="visible"/>
                                      </p:to>
                                    </p:set>
                                    <p:animEffect transition="in" filter="circle(in)">
                                      <p:cBhvr>
                                        <p:cTn id="19" dur="2000"/>
                                        <p:tgtEl>
                                          <p:spTgt spid="6">
                                            <p:graphicEl>
                                              <a:dgm id="{5C7FE0F7-B71B-4FFE-817C-0806343EA5EE}"/>
                                            </p:graphicEl>
                                          </p:spTgt>
                                        </p:tgtEl>
                                      </p:cBhvr>
                                    </p:animEffect>
                                  </p:childTnLst>
                                </p:cTn>
                              </p:par>
                            </p:childTnLst>
                          </p:cTn>
                        </p:par>
                        <p:par>
                          <p:cTn id="20" fill="hold">
                            <p:stCondLst>
                              <p:cond delay="8000"/>
                            </p:stCondLst>
                            <p:childTnLst>
                              <p:par>
                                <p:cTn id="21" presetID="6" presetClass="entr" presetSubtype="16" fill="hold" grpId="0" nodeType="afterEffect">
                                  <p:stCondLst>
                                    <p:cond delay="0"/>
                                  </p:stCondLst>
                                  <p:childTnLst>
                                    <p:set>
                                      <p:cBhvr>
                                        <p:cTn id="22" dur="1" fill="hold">
                                          <p:stCondLst>
                                            <p:cond delay="0"/>
                                          </p:stCondLst>
                                        </p:cTn>
                                        <p:tgtEl>
                                          <p:spTgt spid="6">
                                            <p:graphicEl>
                                              <a:dgm id="{90149A1A-85EB-4DEB-8D41-C440E0BBE8F4}"/>
                                            </p:graphicEl>
                                          </p:spTgt>
                                        </p:tgtEl>
                                        <p:attrNameLst>
                                          <p:attrName>style.visibility</p:attrName>
                                        </p:attrNameLst>
                                      </p:cBhvr>
                                      <p:to>
                                        <p:strVal val="visible"/>
                                      </p:to>
                                    </p:set>
                                    <p:animEffect transition="in" filter="circle(in)">
                                      <p:cBhvr>
                                        <p:cTn id="23" dur="2000"/>
                                        <p:tgtEl>
                                          <p:spTgt spid="6">
                                            <p:graphicEl>
                                              <a:dgm id="{90149A1A-85EB-4DEB-8D41-C440E0BBE8F4}"/>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lvlOne"/>
        </p:bldSub>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9" name="Rectangle 3"/>
          <p:cNvSpPr>
            <a:spLocks noGrp="1" noChangeArrowheads="1"/>
          </p:cNvSpPr>
          <p:nvPr>
            <p:ph type="title" idx="4294967295"/>
          </p:nvPr>
        </p:nvSpPr>
        <p:spPr>
          <a:xfrm>
            <a:off x="611560" y="188640"/>
            <a:ext cx="7391400" cy="563563"/>
          </a:xfrm>
          <a:prstGeom prst="rect">
            <a:avLst/>
          </a:prstGeom>
        </p:spPr>
        <p:txBody>
          <a:bodyPr/>
          <a:lstStyle/>
          <a:p>
            <a:pPr marL="838200" indent="-838200"/>
            <a:r>
              <a:rPr lang="zh-CN" altLang="en-US" dirty="0" smtClean="0"/>
              <a:t>学习</a:t>
            </a:r>
            <a:r>
              <a:rPr lang="zh-CN" altLang="zh-CN" dirty="0" smtClean="0"/>
              <a:t>任务</a:t>
            </a:r>
            <a:r>
              <a:rPr lang="zh-CN" altLang="en-US" dirty="0"/>
              <a:t>一</a:t>
            </a:r>
            <a:r>
              <a:rPr lang="zh-CN" altLang="zh-CN" dirty="0" smtClean="0"/>
              <a:t>：创建</a:t>
            </a:r>
            <a:r>
              <a:rPr lang="zh-CN" altLang="en-US" dirty="0" smtClean="0"/>
              <a:t>、</a:t>
            </a:r>
            <a:r>
              <a:rPr lang="zh-CN" altLang="zh-CN" dirty="0" smtClean="0"/>
              <a:t>修改</a:t>
            </a:r>
            <a:r>
              <a:rPr lang="zh-CN" altLang="en-US" dirty="0" smtClean="0"/>
              <a:t>和删除</a:t>
            </a:r>
            <a:r>
              <a:rPr lang="zh-CN" altLang="zh-CN" dirty="0" smtClean="0"/>
              <a:t>索引</a:t>
            </a:r>
            <a:endParaRPr lang="en-US" altLang="zh-CN" b="1" dirty="0"/>
          </a:p>
        </p:txBody>
      </p:sp>
      <p:graphicFrame>
        <p:nvGraphicFramePr>
          <p:cNvPr id="4" name="图示 3"/>
          <p:cNvGraphicFramePr/>
          <p:nvPr>
            <p:extLst>
              <p:ext uri="{D42A27DB-BD31-4B8C-83A1-F6EECF244321}">
                <p14:modId xmlns:p14="http://schemas.microsoft.com/office/powerpoint/2010/main" val="2404308197"/>
              </p:ext>
            </p:extLst>
          </p:nvPr>
        </p:nvGraphicFramePr>
        <p:xfrm>
          <a:off x="251520" y="980728"/>
          <a:ext cx="8280920" cy="3693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矩形 2"/>
          <p:cNvSpPr/>
          <p:nvPr/>
        </p:nvSpPr>
        <p:spPr>
          <a:xfrm>
            <a:off x="323528" y="1443841"/>
            <a:ext cx="8496944" cy="2308324"/>
          </a:xfrm>
          <a:prstGeom prst="rect">
            <a:avLst/>
          </a:prstGeom>
        </p:spPr>
        <p:txBody>
          <a:bodyPr wrap="square">
            <a:spAutoFit/>
          </a:bodyPr>
          <a:lstStyle/>
          <a:p>
            <a:pPr algn="l"/>
            <a:r>
              <a:rPr lang="zh-CN" altLang="en-US" dirty="0"/>
              <a:t>（</a:t>
            </a:r>
            <a:r>
              <a:rPr lang="en-US" altLang="zh-CN" dirty="0"/>
              <a:t>1</a:t>
            </a:r>
            <a:r>
              <a:rPr lang="zh-CN" altLang="en-US" dirty="0"/>
              <a:t>）在对象资源管理器中，展开</a:t>
            </a:r>
            <a:r>
              <a:rPr lang="en-US" altLang="zh-CN" dirty="0" err="1"/>
              <a:t>xjglxt</a:t>
            </a:r>
            <a:r>
              <a:rPr lang="en-US" altLang="zh-CN" dirty="0"/>
              <a:t> </a:t>
            </a:r>
            <a:r>
              <a:rPr lang="zh-CN" altLang="en-US" dirty="0"/>
              <a:t>数据库下的</a:t>
            </a:r>
            <a:r>
              <a:rPr lang="en-US" altLang="zh-CN" dirty="0" err="1"/>
              <a:t>xsxxb</a:t>
            </a:r>
            <a:r>
              <a:rPr lang="en-US" altLang="zh-CN" dirty="0"/>
              <a:t> </a:t>
            </a:r>
            <a:r>
              <a:rPr lang="zh-CN" altLang="en-US" dirty="0"/>
              <a:t>表，选中“索引”节点</a:t>
            </a:r>
            <a:r>
              <a:rPr lang="zh-CN" altLang="en-US" dirty="0" smtClean="0"/>
              <a:t>，单击</a:t>
            </a:r>
            <a:r>
              <a:rPr lang="zh-CN" altLang="en-US" dirty="0"/>
              <a:t>鼠标右键，从弹出的快捷菜单中选择“新建索引”下的“非聚集索引（</a:t>
            </a:r>
            <a:r>
              <a:rPr lang="en-US" altLang="zh-CN" dirty="0"/>
              <a:t>N</a:t>
            </a:r>
            <a:r>
              <a:rPr lang="zh-CN" altLang="en-US" dirty="0"/>
              <a:t>）</a:t>
            </a:r>
            <a:r>
              <a:rPr lang="en-US" altLang="zh-CN" dirty="0"/>
              <a:t>…”</a:t>
            </a:r>
            <a:r>
              <a:rPr lang="zh-CN" altLang="en-US" dirty="0"/>
              <a:t>命令。</a:t>
            </a:r>
          </a:p>
          <a:p>
            <a:pPr algn="l"/>
            <a:r>
              <a:rPr lang="zh-CN" altLang="en-US" dirty="0"/>
              <a:t>（</a:t>
            </a:r>
            <a:r>
              <a:rPr lang="en-US" altLang="zh-CN" dirty="0"/>
              <a:t>2</a:t>
            </a:r>
            <a:r>
              <a:rPr lang="zh-CN" altLang="en-US" dirty="0"/>
              <a:t>）在弹出的“新建索引”对话框中，可以在“常规”选择页中命名索引名称</a:t>
            </a:r>
            <a:r>
              <a:rPr lang="zh-CN" altLang="en-US" dirty="0" smtClean="0"/>
              <a:t>及选择</a:t>
            </a:r>
            <a:r>
              <a:rPr lang="zh-CN" altLang="en-US" dirty="0"/>
              <a:t>是否为唯一非聚集索引），如图</a:t>
            </a:r>
            <a:r>
              <a:rPr lang="en-US" altLang="zh-CN" dirty="0"/>
              <a:t>6.1 </a:t>
            </a:r>
            <a:r>
              <a:rPr lang="zh-CN" altLang="en-US" dirty="0"/>
              <a:t>所示。</a:t>
            </a:r>
          </a:p>
          <a:p>
            <a:pPr algn="l"/>
            <a:r>
              <a:rPr lang="zh-CN" altLang="en-US" dirty="0"/>
              <a:t>（</a:t>
            </a:r>
            <a:r>
              <a:rPr lang="en-US" altLang="zh-CN" dirty="0"/>
              <a:t>3</a:t>
            </a:r>
            <a:r>
              <a:rPr lang="zh-CN" altLang="en-US" dirty="0"/>
              <a:t>）单击“添加（</a:t>
            </a:r>
            <a:r>
              <a:rPr lang="en-US" altLang="zh-CN" dirty="0"/>
              <a:t>A</a:t>
            </a:r>
            <a:r>
              <a:rPr lang="zh-CN" altLang="en-US" dirty="0"/>
              <a:t>）</a:t>
            </a:r>
            <a:r>
              <a:rPr lang="en-US" altLang="zh-CN" dirty="0"/>
              <a:t>…”</a:t>
            </a:r>
            <a:r>
              <a:rPr lang="zh-CN" altLang="en-US" dirty="0"/>
              <a:t>按钮，打开“选择列”对话框选择需要创建索引的</a:t>
            </a:r>
            <a:r>
              <a:rPr lang="en-US" altLang="zh-CN" dirty="0" err="1"/>
              <a:t>xm</a:t>
            </a:r>
            <a:r>
              <a:rPr lang="en-US" altLang="zh-CN" dirty="0"/>
              <a:t> </a:t>
            </a:r>
            <a:r>
              <a:rPr lang="zh-CN" altLang="en-US" dirty="0"/>
              <a:t>列</a:t>
            </a:r>
            <a:r>
              <a:rPr lang="zh-CN" altLang="en-US" dirty="0" smtClean="0"/>
              <a:t>，如</a:t>
            </a:r>
            <a:r>
              <a:rPr lang="zh-CN" altLang="en-US" dirty="0"/>
              <a:t>图</a:t>
            </a:r>
            <a:r>
              <a:rPr lang="en-US" altLang="zh-CN" dirty="0"/>
              <a:t>6.2 </a:t>
            </a:r>
            <a:r>
              <a:rPr lang="zh-CN" altLang="en-US" dirty="0"/>
              <a:t>示。</a:t>
            </a:r>
          </a:p>
          <a:p>
            <a:pPr algn="l"/>
            <a:r>
              <a:rPr lang="zh-CN" altLang="en-US" dirty="0"/>
              <a:t>（</a:t>
            </a:r>
            <a:r>
              <a:rPr lang="en-US" altLang="zh-CN" dirty="0"/>
              <a:t>4</a:t>
            </a:r>
            <a:r>
              <a:rPr lang="zh-CN" altLang="en-US" dirty="0"/>
              <a:t>）设置好索引的属性后，单击“确定”按钮，索引创建成功。</a:t>
            </a:r>
          </a:p>
        </p:txBody>
      </p:sp>
      <p:pic>
        <p:nvPicPr>
          <p:cNvPr id="5" name="图片 4"/>
          <p:cNvPicPr>
            <a:picLocks noChangeAspect="1"/>
          </p:cNvPicPr>
          <p:nvPr/>
        </p:nvPicPr>
        <p:blipFill>
          <a:blip r:embed="rId8"/>
          <a:stretch>
            <a:fillRect/>
          </a:stretch>
        </p:blipFill>
        <p:spPr>
          <a:xfrm>
            <a:off x="323528" y="783485"/>
            <a:ext cx="8604448" cy="5290367"/>
          </a:xfrm>
          <a:prstGeom prst="rect">
            <a:avLst/>
          </a:prstGeom>
        </p:spPr>
      </p:pic>
      <p:pic>
        <p:nvPicPr>
          <p:cNvPr id="6" name="图片 5"/>
          <p:cNvPicPr>
            <a:picLocks noChangeAspect="1"/>
          </p:cNvPicPr>
          <p:nvPr/>
        </p:nvPicPr>
        <p:blipFill>
          <a:blip r:embed="rId9"/>
          <a:stretch>
            <a:fillRect/>
          </a:stretch>
        </p:blipFill>
        <p:spPr>
          <a:xfrm>
            <a:off x="323528" y="801048"/>
            <a:ext cx="8321686" cy="5587913"/>
          </a:xfrm>
          <a:prstGeom prst="rect">
            <a:avLst/>
          </a:prstGeom>
        </p:spPr>
      </p:pic>
    </p:spTree>
    <p:extLst>
      <p:ext uri="{BB962C8B-B14F-4D97-AF65-F5344CB8AC3E}">
        <p14:creationId xmlns:p14="http://schemas.microsoft.com/office/powerpoint/2010/main" val="365672708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9" name="Rectangle 3"/>
          <p:cNvSpPr>
            <a:spLocks noGrp="1" noChangeArrowheads="1"/>
          </p:cNvSpPr>
          <p:nvPr>
            <p:ph type="title" idx="4294967295"/>
          </p:nvPr>
        </p:nvSpPr>
        <p:spPr>
          <a:xfrm>
            <a:off x="467544" y="188640"/>
            <a:ext cx="7391400" cy="563563"/>
          </a:xfrm>
          <a:prstGeom prst="rect">
            <a:avLst/>
          </a:prstGeom>
        </p:spPr>
        <p:txBody>
          <a:bodyPr/>
          <a:lstStyle/>
          <a:p>
            <a:pPr marL="838200" indent="-838200"/>
            <a:r>
              <a:rPr lang="zh-CN" altLang="zh-CN" dirty="0"/>
              <a:t>子任务</a:t>
            </a:r>
            <a:r>
              <a:rPr lang="en-US" altLang="zh-CN" dirty="0"/>
              <a:t>2</a:t>
            </a:r>
            <a:r>
              <a:rPr lang="zh-CN" altLang="zh-CN" dirty="0" smtClean="0"/>
              <a:t>：</a:t>
            </a:r>
            <a:r>
              <a:rPr lang="zh-CN" altLang="en-US" dirty="0"/>
              <a:t>使用</a:t>
            </a:r>
            <a:r>
              <a:rPr lang="en-US" altLang="zh-CN" dirty="0"/>
              <a:t>T-SQL </a:t>
            </a:r>
            <a:r>
              <a:rPr lang="zh-CN" altLang="en-US" dirty="0"/>
              <a:t>语句在</a:t>
            </a:r>
            <a:r>
              <a:rPr lang="en-US" altLang="zh-CN" dirty="0" err="1"/>
              <a:t>cjb</a:t>
            </a:r>
            <a:r>
              <a:rPr lang="en-US" altLang="zh-CN" dirty="0"/>
              <a:t> </a:t>
            </a:r>
            <a:r>
              <a:rPr lang="zh-CN" altLang="en-US" dirty="0"/>
              <a:t>表中创建单列索引</a:t>
            </a:r>
            <a:endParaRPr lang="en-US" altLang="zh-CN" b="1" dirty="0"/>
          </a:p>
        </p:txBody>
      </p:sp>
      <p:sp>
        <p:nvSpPr>
          <p:cNvPr id="4" name="矩形 3"/>
          <p:cNvSpPr/>
          <p:nvPr/>
        </p:nvSpPr>
        <p:spPr>
          <a:xfrm>
            <a:off x="611560" y="1268760"/>
            <a:ext cx="7416824" cy="2862322"/>
          </a:xfrm>
          <a:prstGeom prst="rect">
            <a:avLst/>
          </a:prstGeom>
          <a:ln w="38100"/>
        </p:spPr>
        <p:style>
          <a:lnRef idx="2">
            <a:schemeClr val="accent6"/>
          </a:lnRef>
          <a:fillRef idx="1">
            <a:schemeClr val="lt1"/>
          </a:fillRef>
          <a:effectRef idx="0">
            <a:schemeClr val="accent6"/>
          </a:effectRef>
          <a:fontRef idx="minor">
            <a:schemeClr val="dk1"/>
          </a:fontRef>
        </p:style>
        <p:txBody>
          <a:bodyPr wrap="square">
            <a:spAutoFit/>
          </a:bodyPr>
          <a:lstStyle/>
          <a:p>
            <a:pPr algn="l"/>
            <a:r>
              <a:rPr lang="zh-CN" altLang="en-US" dirty="0"/>
              <a:t>在查询编辑器中输入如下代码：</a:t>
            </a:r>
          </a:p>
          <a:p>
            <a:pPr algn="l"/>
            <a:r>
              <a:rPr lang="en-US" altLang="zh-CN" dirty="0"/>
              <a:t>USE </a:t>
            </a:r>
            <a:r>
              <a:rPr lang="en-US" altLang="zh-CN" dirty="0" err="1" smtClean="0"/>
              <a:t>xjglxt</a:t>
            </a:r>
            <a:r>
              <a:rPr lang="en-US" altLang="zh-CN" dirty="0" smtClean="0"/>
              <a:t>   </a:t>
            </a:r>
            <a:endParaRPr lang="en-US" altLang="zh-CN" dirty="0"/>
          </a:p>
          <a:p>
            <a:pPr algn="l"/>
            <a:r>
              <a:rPr lang="en-US" altLang="zh-CN" dirty="0" smtClean="0"/>
              <a:t>     /* </a:t>
            </a:r>
            <a:r>
              <a:rPr lang="zh-CN" altLang="en-US" dirty="0"/>
              <a:t>如果索引已存在</a:t>
            </a:r>
            <a:r>
              <a:rPr lang="en-US" altLang="zh-CN" dirty="0"/>
              <a:t>, </a:t>
            </a:r>
            <a:r>
              <a:rPr lang="zh-CN" altLang="en-US" dirty="0"/>
              <a:t>先删除*</a:t>
            </a:r>
            <a:r>
              <a:rPr lang="en-US" altLang="zh-CN" dirty="0"/>
              <a:t>/</a:t>
            </a:r>
          </a:p>
          <a:p>
            <a:pPr algn="l"/>
            <a:r>
              <a:rPr lang="en-US" altLang="zh-CN" dirty="0"/>
              <a:t>IF EXISTS (SELECT name FROM </a:t>
            </a:r>
            <a:r>
              <a:rPr lang="en-US" altLang="zh-CN" dirty="0" err="1"/>
              <a:t>sysindexes</a:t>
            </a:r>
            <a:r>
              <a:rPr lang="en-US" altLang="zh-CN" dirty="0"/>
              <a:t> WHERE name = '</a:t>
            </a:r>
            <a:r>
              <a:rPr lang="en-US" altLang="zh-CN" dirty="0" err="1"/>
              <a:t>IX_cj</a:t>
            </a:r>
            <a:r>
              <a:rPr lang="en-US" altLang="zh-CN" dirty="0"/>
              <a:t>')</a:t>
            </a:r>
          </a:p>
          <a:p>
            <a:pPr algn="l"/>
            <a:r>
              <a:rPr lang="en-US" altLang="zh-CN" dirty="0"/>
              <a:t>DROP INDEX </a:t>
            </a:r>
            <a:r>
              <a:rPr lang="en-US" altLang="zh-CN" dirty="0" err="1"/>
              <a:t>cjb.IX_cje</a:t>
            </a:r>
            <a:endParaRPr lang="en-US" altLang="zh-CN" dirty="0"/>
          </a:p>
          <a:p>
            <a:pPr algn="l"/>
            <a:r>
              <a:rPr lang="en-US" altLang="zh-CN" dirty="0" smtClean="0"/>
              <a:t>     /* </a:t>
            </a:r>
            <a:r>
              <a:rPr lang="zh-CN" altLang="en-US" dirty="0"/>
              <a:t>成绩列</a:t>
            </a:r>
            <a:r>
              <a:rPr lang="en-US" altLang="zh-CN" dirty="0"/>
              <a:t>(</a:t>
            </a:r>
            <a:r>
              <a:rPr lang="en-US" altLang="zh-CN" dirty="0" err="1"/>
              <a:t>cj</a:t>
            </a:r>
            <a:r>
              <a:rPr lang="en-US" altLang="zh-CN" dirty="0"/>
              <a:t>) </a:t>
            </a:r>
            <a:r>
              <a:rPr lang="zh-CN" altLang="en-US" dirty="0"/>
              <a:t>创建非聚集索引：填充因子为</a:t>
            </a:r>
            <a:r>
              <a:rPr lang="en-US" altLang="zh-CN" dirty="0"/>
              <a:t>%30</a:t>
            </a:r>
            <a:r>
              <a:rPr lang="en-US" altLang="zh-CN" dirty="0" smtClean="0"/>
              <a:t>*/</a:t>
            </a:r>
          </a:p>
          <a:p>
            <a:pPr algn="l"/>
            <a:r>
              <a:rPr lang="en-US" altLang="zh-CN" dirty="0"/>
              <a:t>CREATE NONCLUSTERED INDEX </a:t>
            </a:r>
            <a:r>
              <a:rPr lang="en-US" altLang="zh-CN" dirty="0" err="1"/>
              <a:t>IX_cj</a:t>
            </a:r>
            <a:endParaRPr lang="en-US" altLang="zh-CN" dirty="0"/>
          </a:p>
          <a:p>
            <a:pPr algn="l"/>
            <a:r>
              <a:rPr lang="en-US" altLang="zh-CN" dirty="0"/>
              <a:t>ON </a:t>
            </a:r>
            <a:r>
              <a:rPr lang="en-US" altLang="zh-CN" dirty="0" err="1" smtClean="0"/>
              <a:t>cjb</a:t>
            </a:r>
            <a:r>
              <a:rPr lang="en-US" altLang="zh-CN" dirty="0" smtClean="0"/>
              <a:t>(</a:t>
            </a:r>
            <a:r>
              <a:rPr lang="en-US" altLang="zh-CN" dirty="0" err="1" smtClean="0"/>
              <a:t>cj</a:t>
            </a:r>
            <a:r>
              <a:rPr lang="en-US" altLang="zh-CN" dirty="0" smtClean="0"/>
              <a:t>) </a:t>
            </a:r>
            <a:endParaRPr lang="en-US" altLang="zh-CN" dirty="0"/>
          </a:p>
          <a:p>
            <a:pPr algn="l"/>
            <a:r>
              <a:rPr lang="en-US" altLang="zh-CN" dirty="0"/>
              <a:t>WITH FILLFACTOR= </a:t>
            </a:r>
            <a:r>
              <a:rPr lang="en-US" altLang="zh-CN" dirty="0" smtClean="0"/>
              <a:t>30</a:t>
            </a:r>
          </a:p>
          <a:p>
            <a:pPr algn="l"/>
            <a:r>
              <a:rPr lang="zh-CN" altLang="en-US" dirty="0"/>
              <a:t>执行后的结果如</a:t>
            </a:r>
            <a:r>
              <a:rPr lang="zh-CN" altLang="en-US" dirty="0" smtClean="0"/>
              <a:t>图所</a:t>
            </a:r>
            <a:r>
              <a:rPr lang="zh-CN" altLang="en-US" dirty="0"/>
              <a:t>示，创建成功。</a:t>
            </a:r>
            <a:endParaRPr lang="zh-CN" altLang="zh-CN" dirty="0"/>
          </a:p>
        </p:txBody>
      </p:sp>
      <p:pic>
        <p:nvPicPr>
          <p:cNvPr id="2" name="图片 1"/>
          <p:cNvPicPr>
            <a:picLocks noChangeAspect="1"/>
          </p:cNvPicPr>
          <p:nvPr/>
        </p:nvPicPr>
        <p:blipFill>
          <a:blip r:embed="rId3"/>
          <a:stretch>
            <a:fillRect/>
          </a:stretch>
        </p:blipFill>
        <p:spPr>
          <a:xfrm>
            <a:off x="119307" y="752203"/>
            <a:ext cx="9024693" cy="5615634"/>
          </a:xfrm>
          <a:prstGeom prst="rect">
            <a:avLst/>
          </a:prstGeom>
        </p:spPr>
      </p:pic>
    </p:spTree>
    <p:extLst>
      <p:ext uri="{BB962C8B-B14F-4D97-AF65-F5344CB8AC3E}">
        <p14:creationId xmlns:p14="http://schemas.microsoft.com/office/powerpoint/2010/main" val="415773321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9" name="Rectangle 3"/>
          <p:cNvSpPr>
            <a:spLocks noGrp="1" noChangeArrowheads="1"/>
          </p:cNvSpPr>
          <p:nvPr>
            <p:ph type="title" idx="4294967295"/>
          </p:nvPr>
        </p:nvSpPr>
        <p:spPr>
          <a:xfrm>
            <a:off x="467544" y="188640"/>
            <a:ext cx="8208912" cy="563563"/>
          </a:xfrm>
          <a:prstGeom prst="rect">
            <a:avLst/>
          </a:prstGeom>
        </p:spPr>
        <p:txBody>
          <a:bodyPr/>
          <a:lstStyle/>
          <a:p>
            <a:pPr marL="838200" indent="-838200"/>
            <a:r>
              <a:rPr lang="zh-CN" altLang="zh-CN" dirty="0"/>
              <a:t>子</a:t>
            </a:r>
            <a:r>
              <a:rPr lang="zh-CN" altLang="zh-CN" dirty="0" smtClean="0"/>
              <a:t>任务</a:t>
            </a:r>
            <a:r>
              <a:rPr lang="en-US" altLang="zh-CN" dirty="0" smtClean="0"/>
              <a:t>3</a:t>
            </a:r>
            <a:r>
              <a:rPr lang="zh-CN" altLang="zh-CN" dirty="0" smtClean="0"/>
              <a:t>：</a:t>
            </a:r>
            <a:r>
              <a:rPr lang="zh-CN" altLang="en-US" dirty="0" smtClean="0"/>
              <a:t>使用</a:t>
            </a:r>
            <a:r>
              <a:rPr lang="en-US" altLang="zh-CN" dirty="0"/>
              <a:t>T-SQL </a:t>
            </a:r>
            <a:r>
              <a:rPr lang="zh-CN" altLang="en-US" dirty="0"/>
              <a:t>语句在</a:t>
            </a:r>
            <a:r>
              <a:rPr lang="en-US" altLang="zh-CN" dirty="0" err="1"/>
              <a:t>cjb</a:t>
            </a:r>
            <a:r>
              <a:rPr lang="en-US" altLang="zh-CN" dirty="0"/>
              <a:t> </a:t>
            </a:r>
            <a:r>
              <a:rPr lang="zh-CN" altLang="en-US" dirty="0"/>
              <a:t>表中创建组合关键字索引</a:t>
            </a:r>
            <a:endParaRPr lang="en-US" altLang="zh-CN" b="1" dirty="0"/>
          </a:p>
        </p:txBody>
      </p:sp>
      <p:sp>
        <p:nvSpPr>
          <p:cNvPr id="4" name="矩形 3"/>
          <p:cNvSpPr/>
          <p:nvPr/>
        </p:nvSpPr>
        <p:spPr>
          <a:xfrm>
            <a:off x="539552" y="1412776"/>
            <a:ext cx="7416824" cy="2585323"/>
          </a:xfrm>
          <a:prstGeom prst="rect">
            <a:avLst/>
          </a:prstGeom>
          <a:ln w="38100"/>
        </p:spPr>
        <p:style>
          <a:lnRef idx="2">
            <a:schemeClr val="accent6"/>
          </a:lnRef>
          <a:fillRef idx="1">
            <a:schemeClr val="lt1"/>
          </a:fillRef>
          <a:effectRef idx="0">
            <a:schemeClr val="accent6"/>
          </a:effectRef>
          <a:fontRef idx="minor">
            <a:schemeClr val="dk1"/>
          </a:fontRef>
        </p:style>
        <p:txBody>
          <a:bodyPr wrap="square">
            <a:spAutoFit/>
          </a:bodyPr>
          <a:lstStyle/>
          <a:p>
            <a:pPr algn="l"/>
            <a:r>
              <a:rPr lang="zh-CN" altLang="en-US" dirty="0"/>
              <a:t>在查询编辑器中输入如下代码：</a:t>
            </a:r>
          </a:p>
          <a:p>
            <a:pPr algn="l"/>
            <a:r>
              <a:rPr lang="en-US" altLang="zh-CN" dirty="0"/>
              <a:t>USE </a:t>
            </a:r>
            <a:r>
              <a:rPr lang="en-US" altLang="zh-CN" dirty="0" err="1"/>
              <a:t>xjglxt</a:t>
            </a:r>
            <a:endParaRPr lang="en-US" altLang="zh-CN" dirty="0"/>
          </a:p>
          <a:p>
            <a:pPr algn="l"/>
            <a:r>
              <a:rPr lang="en-US" altLang="zh-CN" dirty="0" smtClean="0"/>
              <a:t>    /* </a:t>
            </a:r>
            <a:r>
              <a:rPr lang="zh-CN" altLang="en-US" dirty="0"/>
              <a:t>创建索引</a:t>
            </a:r>
            <a:r>
              <a:rPr lang="en-US" altLang="zh-CN" dirty="0"/>
              <a:t>, </a:t>
            </a:r>
            <a:r>
              <a:rPr lang="zh-CN" altLang="en-US" dirty="0"/>
              <a:t>按</a:t>
            </a:r>
            <a:r>
              <a:rPr lang="en-US" altLang="zh-CN" dirty="0" err="1"/>
              <a:t>kcbh</a:t>
            </a:r>
            <a:r>
              <a:rPr lang="en-US" altLang="zh-CN" dirty="0"/>
              <a:t> </a:t>
            </a:r>
            <a:r>
              <a:rPr lang="zh-CN" altLang="en-US" dirty="0"/>
              <a:t>升序排序</a:t>
            </a:r>
            <a:r>
              <a:rPr lang="en-US" altLang="zh-CN" dirty="0"/>
              <a:t>,</a:t>
            </a:r>
            <a:r>
              <a:rPr lang="en-US" altLang="zh-CN" dirty="0" err="1"/>
              <a:t>kchh</a:t>
            </a:r>
            <a:r>
              <a:rPr lang="en-US" altLang="zh-CN" dirty="0"/>
              <a:t> </a:t>
            </a:r>
            <a:r>
              <a:rPr lang="zh-CN" altLang="en-US" dirty="0"/>
              <a:t>相同的再按</a:t>
            </a:r>
            <a:r>
              <a:rPr lang="en-US" altLang="zh-CN" dirty="0" err="1"/>
              <a:t>cj</a:t>
            </a:r>
            <a:r>
              <a:rPr lang="en-US" altLang="zh-CN" dirty="0"/>
              <a:t> </a:t>
            </a:r>
            <a:r>
              <a:rPr lang="zh-CN" altLang="en-US" dirty="0"/>
              <a:t>降序排列*</a:t>
            </a:r>
            <a:r>
              <a:rPr lang="en-US" altLang="zh-CN" dirty="0"/>
              <a:t>/</a:t>
            </a:r>
          </a:p>
          <a:p>
            <a:pPr algn="l"/>
            <a:r>
              <a:rPr lang="en-US" altLang="zh-CN" dirty="0"/>
              <a:t>CREATE NONCLUSTERED INDEX </a:t>
            </a:r>
            <a:r>
              <a:rPr lang="en-US" altLang="zh-CN" dirty="0" err="1"/>
              <a:t>IX_kcbh_cjb</a:t>
            </a:r>
            <a:r>
              <a:rPr lang="en-US" altLang="zh-CN" dirty="0"/>
              <a:t> ON </a:t>
            </a:r>
            <a:r>
              <a:rPr lang="en-US" altLang="zh-CN" dirty="0" err="1"/>
              <a:t>cjb</a:t>
            </a:r>
            <a:r>
              <a:rPr lang="en-US" altLang="zh-CN" dirty="0"/>
              <a:t>(</a:t>
            </a:r>
            <a:r>
              <a:rPr lang="en-US" altLang="zh-CN" dirty="0" err="1"/>
              <a:t>kcbh</a:t>
            </a:r>
            <a:r>
              <a:rPr lang="en-US" altLang="zh-CN" dirty="0"/>
              <a:t> </a:t>
            </a:r>
            <a:r>
              <a:rPr lang="en-US" altLang="zh-CN" dirty="0" err="1"/>
              <a:t>ASC,cj</a:t>
            </a:r>
            <a:r>
              <a:rPr lang="en-US" altLang="zh-CN" dirty="0"/>
              <a:t> DESC)</a:t>
            </a:r>
          </a:p>
          <a:p>
            <a:pPr algn="l"/>
            <a:r>
              <a:rPr lang="en-US" altLang="zh-CN" dirty="0"/>
              <a:t>WITH FILLFACTOR = 30</a:t>
            </a:r>
          </a:p>
          <a:p>
            <a:pPr algn="l"/>
            <a:r>
              <a:rPr lang="en-US" altLang="zh-CN" dirty="0" smtClean="0"/>
              <a:t>    /* </a:t>
            </a:r>
            <a:r>
              <a:rPr lang="zh-CN" altLang="en-US" dirty="0"/>
              <a:t>按照新建的组合键查询成绩表*</a:t>
            </a:r>
            <a:r>
              <a:rPr lang="en-US" altLang="zh-CN" dirty="0"/>
              <a:t>/</a:t>
            </a:r>
          </a:p>
          <a:p>
            <a:pPr algn="l"/>
            <a:r>
              <a:rPr lang="en-US" altLang="zh-CN" dirty="0"/>
              <a:t>SELECT * FROM </a:t>
            </a:r>
            <a:r>
              <a:rPr lang="en-US" altLang="zh-CN" dirty="0" err="1"/>
              <a:t>cjb</a:t>
            </a:r>
            <a:r>
              <a:rPr lang="en-US" altLang="zh-CN" dirty="0"/>
              <a:t> WITH </a:t>
            </a:r>
            <a:r>
              <a:rPr lang="en-US" altLang="zh-CN" dirty="0" smtClean="0"/>
              <a:t>(INDEX(</a:t>
            </a:r>
            <a:r>
              <a:rPr lang="en-US" altLang="zh-CN" dirty="0" err="1" smtClean="0"/>
              <a:t>IX_kcbh_cjb</a:t>
            </a:r>
            <a:r>
              <a:rPr lang="en-US" altLang="zh-CN" dirty="0" smtClean="0"/>
              <a:t>))</a:t>
            </a:r>
          </a:p>
          <a:p>
            <a:pPr algn="l"/>
            <a:r>
              <a:rPr lang="zh-CN" altLang="en-US" dirty="0"/>
              <a:t>执行后的结果如</a:t>
            </a:r>
            <a:r>
              <a:rPr lang="zh-CN" altLang="en-US" dirty="0" smtClean="0"/>
              <a:t>图所</a:t>
            </a:r>
            <a:r>
              <a:rPr lang="zh-CN" altLang="en-US" dirty="0"/>
              <a:t>示，创建成功</a:t>
            </a:r>
            <a:endParaRPr lang="en-US" altLang="zh-CN" dirty="0" smtClean="0"/>
          </a:p>
          <a:p>
            <a:pPr algn="l"/>
            <a:endParaRPr lang="zh-CN" altLang="zh-CN" dirty="0"/>
          </a:p>
        </p:txBody>
      </p:sp>
      <p:pic>
        <p:nvPicPr>
          <p:cNvPr id="2" name="图片 1"/>
          <p:cNvPicPr>
            <a:picLocks noChangeAspect="1"/>
          </p:cNvPicPr>
          <p:nvPr/>
        </p:nvPicPr>
        <p:blipFill>
          <a:blip r:embed="rId3"/>
          <a:stretch>
            <a:fillRect/>
          </a:stretch>
        </p:blipFill>
        <p:spPr>
          <a:xfrm>
            <a:off x="198849" y="620688"/>
            <a:ext cx="8837647" cy="5653901"/>
          </a:xfrm>
          <a:prstGeom prst="rect">
            <a:avLst/>
          </a:prstGeom>
        </p:spPr>
      </p:pic>
    </p:spTree>
    <p:extLst>
      <p:ext uri="{BB962C8B-B14F-4D97-AF65-F5344CB8AC3E}">
        <p14:creationId xmlns:p14="http://schemas.microsoft.com/office/powerpoint/2010/main" val="374158582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9" name="Rectangle 3"/>
          <p:cNvSpPr>
            <a:spLocks noGrp="1" noChangeArrowheads="1"/>
          </p:cNvSpPr>
          <p:nvPr>
            <p:ph type="title" idx="4294967295"/>
          </p:nvPr>
        </p:nvSpPr>
        <p:spPr>
          <a:xfrm>
            <a:off x="467544" y="188640"/>
            <a:ext cx="7391400" cy="563563"/>
          </a:xfrm>
          <a:prstGeom prst="rect">
            <a:avLst/>
          </a:prstGeom>
        </p:spPr>
        <p:txBody>
          <a:bodyPr/>
          <a:lstStyle/>
          <a:p>
            <a:pPr marL="838200" indent="-838200"/>
            <a:r>
              <a:rPr lang="zh-CN" altLang="zh-CN" dirty="0"/>
              <a:t>子</a:t>
            </a:r>
            <a:r>
              <a:rPr lang="zh-CN" altLang="zh-CN" dirty="0" smtClean="0"/>
              <a:t>任务</a:t>
            </a:r>
            <a:r>
              <a:rPr lang="en-US" altLang="zh-CN" dirty="0" smtClean="0"/>
              <a:t>4</a:t>
            </a:r>
            <a:r>
              <a:rPr lang="zh-CN" altLang="zh-CN" dirty="0" smtClean="0"/>
              <a:t>：</a:t>
            </a:r>
            <a:r>
              <a:rPr lang="zh-CN" altLang="en-US" dirty="0"/>
              <a:t>使用</a:t>
            </a:r>
            <a:r>
              <a:rPr lang="en-US" altLang="zh-CN" dirty="0"/>
              <a:t>DROP INDEX </a:t>
            </a:r>
            <a:r>
              <a:rPr lang="zh-CN" altLang="en-US" dirty="0"/>
              <a:t>删除</a:t>
            </a:r>
            <a:r>
              <a:rPr lang="en-US" altLang="zh-CN" dirty="0" err="1"/>
              <a:t>cjb</a:t>
            </a:r>
            <a:r>
              <a:rPr lang="en-US" altLang="zh-CN" dirty="0"/>
              <a:t> </a:t>
            </a:r>
            <a:r>
              <a:rPr lang="zh-CN" altLang="en-US" dirty="0"/>
              <a:t>表中的</a:t>
            </a:r>
            <a:r>
              <a:rPr lang="en-US" altLang="zh-CN" dirty="0" err="1"/>
              <a:t>IX_cj</a:t>
            </a:r>
            <a:r>
              <a:rPr lang="en-US" altLang="zh-CN" dirty="0"/>
              <a:t> </a:t>
            </a:r>
            <a:r>
              <a:rPr lang="zh-CN" altLang="en-US" dirty="0"/>
              <a:t>索引</a:t>
            </a:r>
            <a:endParaRPr lang="en-US" altLang="zh-CN" b="1" dirty="0"/>
          </a:p>
        </p:txBody>
      </p:sp>
      <p:sp>
        <p:nvSpPr>
          <p:cNvPr id="2" name="文本框 1"/>
          <p:cNvSpPr txBox="1"/>
          <p:nvPr/>
        </p:nvSpPr>
        <p:spPr>
          <a:xfrm>
            <a:off x="611560" y="1340768"/>
            <a:ext cx="6120680" cy="1477328"/>
          </a:xfrm>
          <a:prstGeom prst="rect">
            <a:avLst/>
          </a:prstGeom>
          <a:ln cap="rnd"/>
        </p:spPr>
        <p:style>
          <a:lnRef idx="2">
            <a:schemeClr val="accent1"/>
          </a:lnRef>
          <a:fillRef idx="1">
            <a:schemeClr val="lt1"/>
          </a:fillRef>
          <a:effectRef idx="0">
            <a:schemeClr val="accent1"/>
          </a:effectRef>
          <a:fontRef idx="minor">
            <a:schemeClr val="dk1"/>
          </a:fontRef>
        </p:style>
        <p:txBody>
          <a:bodyPr wrap="square" rtlCol="0">
            <a:spAutoFit/>
          </a:bodyPr>
          <a:lstStyle/>
          <a:p>
            <a:pPr algn="l"/>
            <a:r>
              <a:rPr lang="zh-CN" altLang="en-US" dirty="0" smtClean="0"/>
              <a:t>在</a:t>
            </a:r>
            <a:r>
              <a:rPr lang="zh-CN" altLang="en-US" dirty="0"/>
              <a:t>查询编辑器中输入如下代码：</a:t>
            </a:r>
          </a:p>
          <a:p>
            <a:pPr algn="l"/>
            <a:r>
              <a:rPr lang="en-US" altLang="zh-CN" dirty="0"/>
              <a:t>USE </a:t>
            </a:r>
            <a:r>
              <a:rPr lang="en-US" altLang="zh-CN" dirty="0" err="1"/>
              <a:t>xjglxt</a:t>
            </a:r>
            <a:endParaRPr lang="en-US" altLang="zh-CN" dirty="0"/>
          </a:p>
          <a:p>
            <a:pPr algn="l"/>
            <a:r>
              <a:rPr lang="en-US" altLang="zh-CN" dirty="0"/>
              <a:t>DROP INDEX </a:t>
            </a:r>
            <a:r>
              <a:rPr lang="en-US" altLang="zh-CN" dirty="0" err="1"/>
              <a:t>IX_cj</a:t>
            </a:r>
            <a:r>
              <a:rPr lang="en-US" altLang="zh-CN" dirty="0"/>
              <a:t> ON </a:t>
            </a:r>
            <a:r>
              <a:rPr lang="en-US" altLang="zh-CN" dirty="0" err="1"/>
              <a:t>dbo.cjb</a:t>
            </a:r>
            <a:endParaRPr lang="en-US" altLang="zh-CN" dirty="0"/>
          </a:p>
          <a:p>
            <a:pPr algn="l"/>
            <a:r>
              <a:rPr lang="en-US" altLang="zh-CN" dirty="0"/>
              <a:t>GO</a:t>
            </a:r>
          </a:p>
          <a:p>
            <a:pPr algn="l"/>
            <a:r>
              <a:rPr lang="zh-CN" altLang="en-US" dirty="0" smtClean="0"/>
              <a:t>（</a:t>
            </a:r>
            <a:r>
              <a:rPr lang="en-US" altLang="zh-CN" dirty="0"/>
              <a:t>3</a:t>
            </a:r>
            <a:r>
              <a:rPr lang="zh-CN" altLang="en-US" dirty="0"/>
              <a:t>）查看执行结果。</a:t>
            </a:r>
            <a:endParaRPr lang="zh-CN" altLang="en-US" dirty="0" smtClean="0">
              <a:latin typeface="+mj-ea"/>
              <a:ea typeface="+mj-ea"/>
            </a:endParaRPr>
          </a:p>
        </p:txBody>
      </p:sp>
    </p:spTree>
    <p:extLst>
      <p:ext uri="{BB962C8B-B14F-4D97-AF65-F5344CB8AC3E}">
        <p14:creationId xmlns:p14="http://schemas.microsoft.com/office/powerpoint/2010/main" val="75655242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7618" name="Rectangle 2"/>
          <p:cNvSpPr>
            <a:spLocks noGrp="1" noChangeArrowheads="1"/>
          </p:cNvSpPr>
          <p:nvPr>
            <p:ph type="title"/>
          </p:nvPr>
        </p:nvSpPr>
        <p:spPr>
          <a:xfrm>
            <a:off x="492968" y="188640"/>
            <a:ext cx="7391400" cy="563563"/>
          </a:xfrm>
        </p:spPr>
        <p:txBody>
          <a:bodyPr/>
          <a:lstStyle/>
          <a:p>
            <a:r>
              <a:rPr lang="zh-CN" altLang="en-US" dirty="0" smtClean="0"/>
              <a:t>学习</a:t>
            </a:r>
            <a:r>
              <a:rPr lang="zh-CN" altLang="en-US" dirty="0"/>
              <a:t>任务</a:t>
            </a:r>
            <a:r>
              <a:rPr lang="zh-CN" altLang="en-US" dirty="0" smtClean="0"/>
              <a:t>二： </a:t>
            </a:r>
            <a:r>
              <a:rPr lang="zh-CN" altLang="en-US" dirty="0"/>
              <a:t>创建、修改和删除视图</a:t>
            </a:r>
          </a:p>
        </p:txBody>
      </p:sp>
      <p:graphicFrame>
        <p:nvGraphicFramePr>
          <p:cNvPr id="6" name="图示 5"/>
          <p:cNvGraphicFramePr/>
          <p:nvPr>
            <p:extLst>
              <p:ext uri="{D42A27DB-BD31-4B8C-83A1-F6EECF244321}">
                <p14:modId xmlns:p14="http://schemas.microsoft.com/office/powerpoint/2010/main" val="3218072213"/>
              </p:ext>
            </p:extLst>
          </p:nvPr>
        </p:nvGraphicFramePr>
        <p:xfrm>
          <a:off x="256064" y="1794014"/>
          <a:ext cx="8136904" cy="8733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文本框 1"/>
          <p:cNvSpPr txBox="1"/>
          <p:nvPr/>
        </p:nvSpPr>
        <p:spPr>
          <a:xfrm>
            <a:off x="395536" y="1012222"/>
            <a:ext cx="6994222" cy="646331"/>
          </a:xfrm>
          <a:prstGeom prst="rect">
            <a:avLst/>
          </a:prstGeom>
          <a:ln cap="rnd"/>
        </p:spPr>
        <p:style>
          <a:lnRef idx="2">
            <a:schemeClr val="accent1"/>
          </a:lnRef>
          <a:fillRef idx="1">
            <a:schemeClr val="lt1"/>
          </a:fillRef>
          <a:effectRef idx="0">
            <a:schemeClr val="accent1"/>
          </a:effectRef>
          <a:fontRef idx="minor">
            <a:schemeClr val="dk1"/>
          </a:fontRef>
        </p:style>
        <p:txBody>
          <a:bodyPr wrap="none" rtlCol="0">
            <a:spAutoFit/>
          </a:bodyPr>
          <a:lstStyle/>
          <a:p>
            <a:r>
              <a:rPr lang="zh-CN" altLang="en-US" dirty="0"/>
              <a:t>创建、修改和删除视图的方法有两种：使用</a:t>
            </a:r>
            <a:r>
              <a:rPr lang="en-US" altLang="zh-CN" dirty="0"/>
              <a:t>SQL Server Management</a:t>
            </a:r>
          </a:p>
          <a:p>
            <a:pPr algn="l"/>
            <a:r>
              <a:rPr lang="en-US" altLang="zh-CN" dirty="0"/>
              <a:t>Studio </a:t>
            </a:r>
            <a:r>
              <a:rPr lang="zh-CN" altLang="en-US" dirty="0"/>
              <a:t>和</a:t>
            </a:r>
            <a:r>
              <a:rPr lang="en-US" altLang="zh-CN" dirty="0"/>
              <a:t>T-SQL </a:t>
            </a:r>
            <a:r>
              <a:rPr lang="zh-CN" altLang="en-US" dirty="0"/>
              <a:t>语句</a:t>
            </a:r>
            <a:endParaRPr lang="zh-CN" altLang="en-US" dirty="0" smtClean="0">
              <a:latin typeface="+mj-ea"/>
              <a:ea typeface="+mj-ea"/>
            </a:endParaRPr>
          </a:p>
        </p:txBody>
      </p:sp>
      <p:sp>
        <p:nvSpPr>
          <p:cNvPr id="3" name="矩形 2"/>
          <p:cNvSpPr/>
          <p:nvPr/>
        </p:nvSpPr>
        <p:spPr>
          <a:xfrm>
            <a:off x="395536" y="2780928"/>
            <a:ext cx="7560840" cy="2862322"/>
          </a:xfrm>
          <a:prstGeom prst="rect">
            <a:avLst/>
          </a:prstGeom>
        </p:spPr>
        <p:txBody>
          <a:bodyPr wrap="square">
            <a:spAutoFit/>
          </a:bodyPr>
          <a:lstStyle/>
          <a:p>
            <a:pPr algn="l"/>
            <a:r>
              <a:rPr lang="zh-CN" altLang="en-US" dirty="0">
                <a:latin typeface="FZSSJW--GB1-0"/>
              </a:rPr>
              <a:t>要求：在</a:t>
            </a:r>
            <a:r>
              <a:rPr lang="en-US" altLang="zh-CN" dirty="0" err="1">
                <a:latin typeface="TimesNewRomanPSMT"/>
              </a:rPr>
              <a:t>xjglxt</a:t>
            </a:r>
            <a:r>
              <a:rPr lang="en-US" altLang="zh-CN" dirty="0">
                <a:latin typeface="TimesNewRomanPSMT"/>
              </a:rPr>
              <a:t> </a:t>
            </a:r>
            <a:r>
              <a:rPr lang="zh-CN" altLang="en-US" dirty="0">
                <a:latin typeface="FZSSJW--GB1-0"/>
              </a:rPr>
              <a:t>数据库中创建学生成绩视图：包括姓名、学号、课程名称和成绩</a:t>
            </a:r>
            <a:r>
              <a:rPr lang="en-US" altLang="zh-CN" dirty="0">
                <a:latin typeface="TimesNewRomanPSMT"/>
              </a:rPr>
              <a:t>4 </a:t>
            </a:r>
            <a:r>
              <a:rPr lang="zh-CN" altLang="en-US" dirty="0">
                <a:latin typeface="FZSSJW--GB1-0"/>
              </a:rPr>
              <a:t>列。</a:t>
            </a:r>
          </a:p>
          <a:p>
            <a:pPr algn="l"/>
            <a:r>
              <a:rPr lang="zh-CN" altLang="en-US" dirty="0">
                <a:latin typeface="FZSSJW--GB1-0"/>
              </a:rPr>
              <a:t>具体操作步骤如下：</a:t>
            </a:r>
          </a:p>
          <a:p>
            <a:pPr algn="l"/>
            <a:r>
              <a:rPr lang="zh-CN" altLang="en-US" dirty="0">
                <a:latin typeface="FZSSJW--GB1-0"/>
              </a:rPr>
              <a:t>（</a:t>
            </a:r>
            <a:r>
              <a:rPr lang="en-US" altLang="zh-CN" dirty="0">
                <a:latin typeface="TimesNewRomanPSMT"/>
              </a:rPr>
              <a:t>1</a:t>
            </a:r>
            <a:r>
              <a:rPr lang="zh-CN" altLang="en-US" dirty="0">
                <a:latin typeface="FZSSJW--GB1-0"/>
              </a:rPr>
              <a:t>）启动</a:t>
            </a:r>
            <a:r>
              <a:rPr lang="en-US" altLang="zh-CN" dirty="0">
                <a:latin typeface="TimesNewRomanPSMT"/>
              </a:rPr>
              <a:t>SQL Server Management Studio</a:t>
            </a:r>
            <a:r>
              <a:rPr lang="zh-CN" altLang="en-US" dirty="0">
                <a:latin typeface="FZSSJW--GB1-0"/>
              </a:rPr>
              <a:t>，在“对象资源管理器”中，依次展开</a:t>
            </a:r>
            <a:r>
              <a:rPr lang="zh-CN" altLang="en-US" dirty="0" smtClean="0">
                <a:latin typeface="FZSSJW--GB1-0"/>
              </a:rPr>
              <a:t>“数据库”</a:t>
            </a:r>
            <a:r>
              <a:rPr lang="zh-CN" altLang="en-US" dirty="0">
                <a:latin typeface="FZSSJW--GB1-0"/>
              </a:rPr>
              <a:t>“</a:t>
            </a:r>
            <a:r>
              <a:rPr lang="en-US" altLang="zh-CN" dirty="0" err="1">
                <a:latin typeface="TimesNewRomanPSMT"/>
              </a:rPr>
              <a:t>xjglxt</a:t>
            </a:r>
            <a:r>
              <a:rPr lang="zh-CN" altLang="en-US" dirty="0">
                <a:latin typeface="FZSSJW--GB1-0"/>
              </a:rPr>
              <a:t>”和“视图”节点。</a:t>
            </a:r>
          </a:p>
          <a:p>
            <a:pPr algn="l"/>
            <a:r>
              <a:rPr lang="zh-CN" altLang="en-US" dirty="0">
                <a:latin typeface="FZSSJW--GB1-0"/>
              </a:rPr>
              <a:t>（</a:t>
            </a:r>
            <a:r>
              <a:rPr lang="en-US" altLang="zh-CN" dirty="0">
                <a:latin typeface="TimesNewRomanPSMT"/>
              </a:rPr>
              <a:t>2</a:t>
            </a:r>
            <a:r>
              <a:rPr lang="zh-CN" altLang="en-US" dirty="0">
                <a:latin typeface="FZSSJW--GB1-0"/>
              </a:rPr>
              <a:t>）选择“视图”并单击右键，在弹出的快捷菜单中，选择“新建视图”，如图</a:t>
            </a:r>
            <a:r>
              <a:rPr lang="en-US" altLang="zh-CN" dirty="0" smtClean="0">
                <a:latin typeface="TimesNewRomanPSMT"/>
              </a:rPr>
              <a:t>6.5</a:t>
            </a:r>
            <a:r>
              <a:rPr lang="zh-CN" altLang="en-US" dirty="0" smtClean="0">
                <a:latin typeface="FZSSJW--GB1-0"/>
              </a:rPr>
              <a:t>所</a:t>
            </a:r>
            <a:r>
              <a:rPr lang="zh-CN" altLang="en-US" dirty="0">
                <a:latin typeface="FZSSJW--GB1-0"/>
              </a:rPr>
              <a:t>示。</a:t>
            </a:r>
          </a:p>
          <a:p>
            <a:pPr algn="l"/>
            <a:r>
              <a:rPr lang="zh-CN" altLang="en-US" dirty="0">
                <a:latin typeface="FZSSJW--GB1-0"/>
              </a:rPr>
              <a:t>（</a:t>
            </a:r>
            <a:r>
              <a:rPr lang="en-US" altLang="zh-CN" dirty="0">
                <a:latin typeface="TimesNewRomanPSMT"/>
              </a:rPr>
              <a:t>3</a:t>
            </a:r>
            <a:r>
              <a:rPr lang="zh-CN" altLang="en-US" dirty="0">
                <a:latin typeface="FZSSJW--GB1-0"/>
              </a:rPr>
              <a:t>）在弹出的“添加表”对话框中，首先选中</a:t>
            </a:r>
            <a:r>
              <a:rPr lang="en-US" altLang="zh-CN" dirty="0" err="1">
                <a:latin typeface="TimesNewRomanPSMT"/>
              </a:rPr>
              <a:t>xsxxb</a:t>
            </a:r>
            <a:r>
              <a:rPr lang="en-US" altLang="zh-CN" dirty="0">
                <a:latin typeface="TimesNewRomanPSMT"/>
              </a:rPr>
              <a:t> </a:t>
            </a:r>
            <a:r>
              <a:rPr lang="zh-CN" altLang="en-US" dirty="0">
                <a:latin typeface="FZSSJW--GB1-0"/>
              </a:rPr>
              <a:t>表、</a:t>
            </a:r>
            <a:r>
              <a:rPr lang="en-US" altLang="zh-CN" dirty="0" err="1">
                <a:latin typeface="TimesNewRomanPSMT"/>
              </a:rPr>
              <a:t>kcxxb</a:t>
            </a:r>
            <a:r>
              <a:rPr lang="en-US" altLang="zh-CN" dirty="0">
                <a:latin typeface="TimesNewRomanPSMT"/>
              </a:rPr>
              <a:t> </a:t>
            </a:r>
            <a:r>
              <a:rPr lang="zh-CN" altLang="en-US" dirty="0">
                <a:latin typeface="FZSSJW--GB1-0"/>
              </a:rPr>
              <a:t>表和</a:t>
            </a:r>
            <a:r>
              <a:rPr lang="en-US" altLang="zh-CN" dirty="0" err="1">
                <a:latin typeface="TimesNewRomanPSMT"/>
              </a:rPr>
              <a:t>cjb</a:t>
            </a:r>
            <a:r>
              <a:rPr lang="en-US" altLang="zh-CN" dirty="0">
                <a:latin typeface="TimesNewRomanPSMT"/>
              </a:rPr>
              <a:t> </a:t>
            </a:r>
            <a:r>
              <a:rPr lang="zh-CN" altLang="en-US" dirty="0">
                <a:latin typeface="FZSSJW--GB1-0"/>
              </a:rPr>
              <a:t>表，然后</a:t>
            </a:r>
            <a:r>
              <a:rPr lang="zh-CN" altLang="en-US" dirty="0" smtClean="0">
                <a:latin typeface="FZSSJW--GB1-0"/>
              </a:rPr>
              <a:t>单击“添加”</a:t>
            </a:r>
            <a:r>
              <a:rPr lang="zh-CN" altLang="en-US" dirty="0">
                <a:latin typeface="FZSSJW--GB1-0"/>
              </a:rPr>
              <a:t>按钮，添加创建视图所需要的基本表</a:t>
            </a:r>
            <a:r>
              <a:rPr lang="en-US" altLang="zh-CN" dirty="0" err="1">
                <a:latin typeface="TimesNewRomanPSMT"/>
              </a:rPr>
              <a:t>xsxxb</a:t>
            </a:r>
            <a:r>
              <a:rPr lang="zh-CN" altLang="en-US" dirty="0">
                <a:latin typeface="FZSSJW--GB1-0"/>
              </a:rPr>
              <a:t>、</a:t>
            </a:r>
            <a:r>
              <a:rPr lang="en-US" altLang="zh-CN" dirty="0" err="1">
                <a:latin typeface="TimesNewRomanPSMT"/>
              </a:rPr>
              <a:t>kcszb</a:t>
            </a:r>
            <a:r>
              <a:rPr lang="zh-CN" altLang="en-US" dirty="0">
                <a:latin typeface="FZSSJW--GB1-0"/>
              </a:rPr>
              <a:t>、</a:t>
            </a:r>
            <a:r>
              <a:rPr lang="en-US" altLang="zh-CN" dirty="0" err="1">
                <a:latin typeface="TimesNewRomanPSMT"/>
              </a:rPr>
              <a:t>cjb</a:t>
            </a:r>
            <a:r>
              <a:rPr lang="zh-CN" altLang="en-US" dirty="0">
                <a:latin typeface="FZSSJW--GB1-0"/>
              </a:rPr>
              <a:t>，如图</a:t>
            </a:r>
            <a:r>
              <a:rPr lang="en-US" altLang="zh-CN" dirty="0">
                <a:latin typeface="TimesNewRomanPSMT"/>
              </a:rPr>
              <a:t>6.6 </a:t>
            </a:r>
            <a:r>
              <a:rPr lang="zh-CN" altLang="en-US" dirty="0">
                <a:latin typeface="FZSSJW--GB1-0"/>
              </a:rPr>
              <a:t>所示，</a:t>
            </a:r>
            <a:r>
              <a:rPr lang="zh-CN" altLang="en-US" dirty="0" smtClean="0">
                <a:latin typeface="FZSSJW--GB1-0"/>
              </a:rPr>
              <a:t>然后单击</a:t>
            </a:r>
            <a:r>
              <a:rPr lang="zh-CN" altLang="en-US" dirty="0">
                <a:latin typeface="FZSSJW--GB1-0"/>
              </a:rPr>
              <a:t>“关闭”按钮。</a:t>
            </a:r>
            <a:endParaRPr lang="zh-CN" altLang="en-US" dirty="0"/>
          </a:p>
        </p:txBody>
      </p:sp>
      <p:pic>
        <p:nvPicPr>
          <p:cNvPr id="5" name="图片 4"/>
          <p:cNvPicPr>
            <a:picLocks noChangeAspect="1"/>
          </p:cNvPicPr>
          <p:nvPr/>
        </p:nvPicPr>
        <p:blipFill>
          <a:blip r:embed="rId8"/>
          <a:stretch>
            <a:fillRect/>
          </a:stretch>
        </p:blipFill>
        <p:spPr>
          <a:xfrm>
            <a:off x="3852790" y="1484784"/>
            <a:ext cx="3825000" cy="3979734"/>
          </a:xfrm>
          <a:prstGeom prst="rect">
            <a:avLst/>
          </a:prstGeom>
        </p:spPr>
      </p:pic>
      <p:pic>
        <p:nvPicPr>
          <p:cNvPr id="7" name="图片 6"/>
          <p:cNvPicPr>
            <a:picLocks noChangeAspect="1"/>
          </p:cNvPicPr>
          <p:nvPr/>
        </p:nvPicPr>
        <p:blipFill>
          <a:blip r:embed="rId9"/>
          <a:stretch>
            <a:fillRect/>
          </a:stretch>
        </p:blipFill>
        <p:spPr>
          <a:xfrm>
            <a:off x="4355976" y="-103590"/>
            <a:ext cx="4176464" cy="4697234"/>
          </a:xfrm>
          <a:prstGeom prst="rect">
            <a:avLst/>
          </a:prstGeom>
        </p:spPr>
      </p:pic>
    </p:spTree>
    <p:extLst>
      <p:ext uri="{BB962C8B-B14F-4D97-AF65-F5344CB8AC3E}">
        <p14:creationId xmlns:p14="http://schemas.microsoft.com/office/powerpoint/2010/main" val="245430261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subTnLst>
                                    <p:set>
                                      <p:cBhvr override="childStyle">
                                        <p:cTn dur="1" fill="hold" display="0" masterRel="nextClick" afterEffect="1"/>
                                        <p:tgtEl>
                                          <p:spTgt spid="5"/>
                                        </p:tgtEl>
                                        <p:attrNameLst>
                                          <p:attrName>style.visibility</p:attrName>
                                        </p:attrNameLst>
                                      </p:cBhvr>
                                      <p:to>
                                        <p:strVal val="hidden"/>
                                      </p:to>
                                    </p:set>
                                  </p:sub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179512" y="908720"/>
            <a:ext cx="8856984" cy="4495800"/>
          </a:xfrm>
        </p:spPr>
        <p:txBody>
          <a:bodyPr/>
          <a:lstStyle/>
          <a:p>
            <a:pPr marL="0" indent="0">
              <a:buNone/>
            </a:pPr>
            <a:r>
              <a:rPr lang="zh-CN" altLang="en-US" sz="1800" dirty="0"/>
              <a:t>（</a:t>
            </a:r>
            <a:r>
              <a:rPr lang="en-US" altLang="zh-CN" sz="1800" dirty="0"/>
              <a:t>4</a:t>
            </a:r>
            <a:r>
              <a:rPr lang="zh-CN" altLang="en-US" sz="1800" dirty="0"/>
              <a:t>）选择添加到视图的</a:t>
            </a:r>
            <a:r>
              <a:rPr lang="en-US" altLang="zh-CN" sz="1800" dirty="0" err="1"/>
              <a:t>xh</a:t>
            </a:r>
            <a:r>
              <a:rPr lang="zh-CN" altLang="en-US" sz="1800" dirty="0"/>
              <a:t>、</a:t>
            </a:r>
            <a:r>
              <a:rPr lang="en-US" altLang="zh-CN" sz="1800" dirty="0" err="1"/>
              <a:t>xm</a:t>
            </a:r>
            <a:r>
              <a:rPr lang="zh-CN" altLang="en-US" sz="1800" dirty="0"/>
              <a:t>、</a:t>
            </a:r>
            <a:r>
              <a:rPr lang="en-US" altLang="zh-CN" sz="1800" dirty="0" err="1"/>
              <a:t>kcbh</a:t>
            </a:r>
            <a:r>
              <a:rPr lang="en-US" altLang="zh-CN" sz="1800" dirty="0"/>
              <a:t> </a:t>
            </a:r>
            <a:r>
              <a:rPr lang="zh-CN" altLang="en-US" sz="1800" dirty="0"/>
              <a:t>和</a:t>
            </a:r>
            <a:r>
              <a:rPr lang="en-US" altLang="zh-CN" sz="1800" dirty="0" err="1"/>
              <a:t>cj</a:t>
            </a:r>
            <a:r>
              <a:rPr lang="en-US" altLang="zh-CN" sz="1800" dirty="0"/>
              <a:t> </a:t>
            </a:r>
            <a:r>
              <a:rPr lang="zh-CN" altLang="en-US" sz="1800" dirty="0"/>
              <a:t>列，修改列的别名、指定筛选条件</a:t>
            </a:r>
            <a:r>
              <a:rPr lang="zh-CN" altLang="en-US" sz="1800" dirty="0" smtClean="0"/>
              <a:t>和排序</a:t>
            </a:r>
            <a:r>
              <a:rPr lang="zh-CN" altLang="en-US" sz="1800" dirty="0"/>
              <a:t>方式等，如图</a:t>
            </a:r>
            <a:r>
              <a:rPr lang="en-US" altLang="zh-CN" sz="1800" dirty="0"/>
              <a:t>6.7 </a:t>
            </a:r>
            <a:r>
              <a:rPr lang="zh-CN" altLang="en-US" sz="1800" dirty="0"/>
              <a:t>所示。</a:t>
            </a:r>
          </a:p>
          <a:p>
            <a:pPr marL="0" indent="0">
              <a:buNone/>
            </a:pPr>
            <a:r>
              <a:rPr lang="zh-CN" altLang="en-US" sz="1800" dirty="0"/>
              <a:t>如图</a:t>
            </a:r>
            <a:r>
              <a:rPr lang="en-US" altLang="zh-CN" sz="1800" dirty="0"/>
              <a:t>6.7 </a:t>
            </a:r>
            <a:r>
              <a:rPr lang="zh-CN" altLang="en-US" sz="1800" dirty="0"/>
              <a:t>所示的视图设计器中，包括</a:t>
            </a:r>
            <a:r>
              <a:rPr lang="en-US" altLang="zh-CN" sz="1800" dirty="0"/>
              <a:t>4 </a:t>
            </a:r>
            <a:r>
              <a:rPr lang="zh-CN" altLang="en-US" sz="1800" dirty="0"/>
              <a:t>个窗格：关系图窗格、条件窗格、</a:t>
            </a:r>
            <a:r>
              <a:rPr lang="en-US" altLang="zh-CN" sz="1800" dirty="0"/>
              <a:t>SQL </a:t>
            </a:r>
            <a:r>
              <a:rPr lang="zh-CN" altLang="en-US" sz="1800" dirty="0"/>
              <a:t>窗</a:t>
            </a:r>
            <a:r>
              <a:rPr lang="zh-CN" altLang="en-US" sz="1800" dirty="0" smtClean="0"/>
              <a:t>格和</a:t>
            </a:r>
            <a:r>
              <a:rPr lang="zh-CN" altLang="en-US" sz="1800" dirty="0"/>
              <a:t>结果窗格。这四个窗格可以通过单击右键，从弹出的快捷菜单中选择“窗格”选项</a:t>
            </a:r>
            <a:r>
              <a:rPr lang="zh-CN" altLang="en-US" sz="1800" dirty="0" smtClean="0"/>
              <a:t>来打开</a:t>
            </a:r>
            <a:r>
              <a:rPr lang="zh-CN" altLang="en-US" sz="1800" dirty="0"/>
              <a:t>和关闭指定的窗格，如图</a:t>
            </a:r>
            <a:r>
              <a:rPr lang="en-US" altLang="zh-CN" sz="1800" dirty="0"/>
              <a:t>6.8 </a:t>
            </a:r>
            <a:r>
              <a:rPr lang="zh-CN" altLang="en-US" sz="1800" dirty="0"/>
              <a:t>所示。</a:t>
            </a:r>
          </a:p>
          <a:p>
            <a:pPr marL="0" indent="0">
              <a:buNone/>
            </a:pPr>
            <a:r>
              <a:rPr lang="zh-CN" altLang="en-US" sz="1800" dirty="0"/>
              <a:t>（</a:t>
            </a:r>
            <a:r>
              <a:rPr lang="en-US" altLang="zh-CN" sz="1800" dirty="0"/>
              <a:t>5</a:t>
            </a:r>
            <a:r>
              <a:rPr lang="zh-CN" altLang="en-US" sz="1800" dirty="0"/>
              <a:t>）右键单击创建视图区域，在弹出的快捷菜单中选择“执行</a:t>
            </a:r>
            <a:r>
              <a:rPr lang="en-US" altLang="zh-CN" sz="1800" dirty="0"/>
              <a:t>SQL</a:t>
            </a:r>
            <a:r>
              <a:rPr lang="zh-CN" altLang="en-US" sz="1800" dirty="0"/>
              <a:t>（</a:t>
            </a:r>
            <a:r>
              <a:rPr lang="en-US" altLang="zh-CN" sz="1800" dirty="0"/>
              <a:t>X</a:t>
            </a:r>
            <a:r>
              <a:rPr lang="zh-CN" altLang="en-US" sz="1800" dirty="0"/>
              <a:t>）”命令</a:t>
            </a:r>
            <a:r>
              <a:rPr lang="zh-CN" altLang="en-US" sz="1800" dirty="0" smtClean="0"/>
              <a:t>选项</a:t>
            </a:r>
            <a:r>
              <a:rPr lang="zh-CN" altLang="en-US" sz="1800" dirty="0"/>
              <a:t>，或者单击工具栏中的“执行”按钮，可以看到视图对应的结果集，如图</a:t>
            </a:r>
            <a:r>
              <a:rPr lang="en-US" altLang="zh-CN" sz="1800" dirty="0"/>
              <a:t>6.9 </a:t>
            </a:r>
            <a:r>
              <a:rPr lang="zh-CN" altLang="en-US" sz="1800" dirty="0"/>
              <a:t>所示。</a:t>
            </a:r>
          </a:p>
          <a:p>
            <a:pPr marL="0" indent="0">
              <a:buNone/>
            </a:pPr>
            <a:r>
              <a:rPr lang="zh-CN" altLang="en-US" sz="1800" dirty="0"/>
              <a:t>（</a:t>
            </a:r>
            <a:r>
              <a:rPr lang="en-US" altLang="zh-CN" sz="1800" dirty="0"/>
              <a:t>6</a:t>
            </a:r>
            <a:r>
              <a:rPr lang="zh-CN" altLang="en-US" sz="1800" dirty="0"/>
              <a:t>）单击工具栏中的“保存”按钮，打开“选择名称”对话框，输入新的视图名称，如图</a:t>
            </a:r>
            <a:r>
              <a:rPr lang="en-US" altLang="zh-CN" sz="1800" dirty="0"/>
              <a:t>6.10 </a:t>
            </a:r>
            <a:r>
              <a:rPr lang="zh-CN" altLang="en-US" sz="1800" dirty="0"/>
              <a:t>所示，输入名称后单击“确定”按钮保存视图。视图创建成功完成。</a:t>
            </a:r>
          </a:p>
          <a:p>
            <a:pPr marL="0" indent="0">
              <a:buNone/>
            </a:pPr>
            <a:r>
              <a:rPr lang="zh-CN" altLang="en-US" sz="1800" dirty="0"/>
              <a:t>（</a:t>
            </a:r>
            <a:r>
              <a:rPr lang="en-US" altLang="zh-CN" sz="1800" dirty="0"/>
              <a:t>7</a:t>
            </a:r>
            <a:r>
              <a:rPr lang="zh-CN" altLang="en-US" sz="1800" dirty="0"/>
              <a:t>）查看结果，在“视图”节点下已存在创建的视图。</a:t>
            </a:r>
            <a:r>
              <a:rPr lang="en-US" altLang="zh-CN" sz="1800" dirty="0"/>
              <a:t>SQL Server </a:t>
            </a:r>
            <a:r>
              <a:rPr lang="zh-CN" altLang="en-US" sz="1800" dirty="0"/>
              <a:t>将视图创建结</a:t>
            </a:r>
          </a:p>
          <a:p>
            <a:pPr marL="0" indent="0">
              <a:buNone/>
            </a:pPr>
            <a:r>
              <a:rPr lang="zh-CN" altLang="en-US" sz="1800" dirty="0"/>
              <a:t>果保存为虚拟表，然后就可以像打开普通表一样使用它。</a:t>
            </a:r>
          </a:p>
        </p:txBody>
      </p:sp>
      <p:pic>
        <p:nvPicPr>
          <p:cNvPr id="4" name="图片 3"/>
          <p:cNvPicPr>
            <a:picLocks noChangeAspect="1"/>
          </p:cNvPicPr>
          <p:nvPr/>
        </p:nvPicPr>
        <p:blipFill>
          <a:blip r:embed="rId3"/>
          <a:stretch>
            <a:fillRect/>
          </a:stretch>
        </p:blipFill>
        <p:spPr>
          <a:xfrm>
            <a:off x="143552" y="1556792"/>
            <a:ext cx="6923251" cy="5118167"/>
          </a:xfrm>
          <a:prstGeom prst="rect">
            <a:avLst/>
          </a:prstGeom>
        </p:spPr>
      </p:pic>
      <p:pic>
        <p:nvPicPr>
          <p:cNvPr id="8" name="图片 7"/>
          <p:cNvPicPr>
            <a:picLocks noChangeAspect="1"/>
          </p:cNvPicPr>
          <p:nvPr/>
        </p:nvPicPr>
        <p:blipFill>
          <a:blip r:embed="rId4"/>
          <a:stretch>
            <a:fillRect/>
          </a:stretch>
        </p:blipFill>
        <p:spPr>
          <a:xfrm>
            <a:off x="143552" y="216656"/>
            <a:ext cx="8472407" cy="6840760"/>
          </a:xfrm>
          <a:prstGeom prst="rect">
            <a:avLst/>
          </a:prstGeom>
        </p:spPr>
      </p:pic>
      <p:pic>
        <p:nvPicPr>
          <p:cNvPr id="9" name="图片 8"/>
          <p:cNvPicPr>
            <a:picLocks noChangeAspect="1"/>
          </p:cNvPicPr>
          <p:nvPr/>
        </p:nvPicPr>
        <p:blipFill>
          <a:blip r:embed="rId5"/>
          <a:stretch>
            <a:fillRect/>
          </a:stretch>
        </p:blipFill>
        <p:spPr>
          <a:xfrm>
            <a:off x="3488711" y="224507"/>
            <a:ext cx="5469751" cy="4276300"/>
          </a:xfrm>
          <a:prstGeom prst="rect">
            <a:avLst/>
          </a:prstGeom>
        </p:spPr>
      </p:pic>
      <p:pic>
        <p:nvPicPr>
          <p:cNvPr id="10" name="图片 9"/>
          <p:cNvPicPr>
            <a:picLocks noChangeAspect="1"/>
          </p:cNvPicPr>
          <p:nvPr/>
        </p:nvPicPr>
        <p:blipFill>
          <a:blip r:embed="rId6"/>
          <a:stretch>
            <a:fillRect/>
          </a:stretch>
        </p:blipFill>
        <p:spPr>
          <a:xfrm>
            <a:off x="4771803" y="2708920"/>
            <a:ext cx="4590000" cy="1664600"/>
          </a:xfrm>
          <a:prstGeom prst="rect">
            <a:avLst/>
          </a:prstGeom>
        </p:spPr>
      </p:pic>
    </p:spTree>
    <p:extLst>
      <p:ext uri="{BB962C8B-B14F-4D97-AF65-F5344CB8AC3E}">
        <p14:creationId xmlns:p14="http://schemas.microsoft.com/office/powerpoint/2010/main" val="138088031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subTnLst>
                                    <p:set>
                                      <p:cBhvr override="childStyle">
                                        <p:cTn dur="1" fill="hold" display="0" masterRel="nextClick" afterEffect="1"/>
                                        <p:tgtEl>
                                          <p:spTgt spid="8"/>
                                        </p:tgtEl>
                                        <p:attrNameLst>
                                          <p:attrName>style.visibility</p:attrName>
                                        </p:attrNameLst>
                                      </p:cBhvr>
                                      <p:to>
                                        <p:strVal val="hidden"/>
                                      </p:to>
                                    </p:set>
                                  </p:sub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subTnLst>
                                    <p:set>
                                      <p:cBhvr override="childStyle">
                                        <p:cTn dur="1" fill="hold" display="0" masterRel="nextClick" afterEffect="1"/>
                                        <p:tgtEl>
                                          <p:spTgt spid="9"/>
                                        </p:tgtEl>
                                        <p:attrNameLst>
                                          <p:attrName>style.visibility</p:attrName>
                                        </p:attrNameLst>
                                      </p:cBhvr>
                                      <p:to>
                                        <p:strVal val="hidden"/>
                                      </p:to>
                                    </p:set>
                                  </p:sub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1000" fill="hold"/>
                                        <p:tgtEl>
                                          <p:spTgt spid="10"/>
                                        </p:tgtEl>
                                        <p:attrNameLst>
                                          <p:attrName>ppt_y</p:attrName>
                                        </p:attrNameLst>
                                      </p:cBhvr>
                                      <p:tavLst>
                                        <p:tav tm="0">
                                          <p:val>
                                            <p:strVal val="#ppt_y+.1"/>
                                          </p:val>
                                        </p:tav>
                                        <p:tav tm="100000">
                                          <p:val>
                                            <p:strVal val="#ppt_y"/>
                                          </p:val>
                                        </p:tav>
                                      </p:tavLst>
                                    </p:anim>
                                  </p:childTnLst>
                                  <p:subTnLst>
                                    <p:set>
                                      <p:cBhvr override="childStyle">
                                        <p:cTn dur="1" fill="hold" display="0" masterRel="nextClick" afterEffect="1"/>
                                        <p:tgtEl>
                                          <p:spTgt spid="10"/>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9779" name="Rectangle 3"/>
          <p:cNvSpPr>
            <a:spLocks noGrp="1" noChangeArrowheads="1"/>
          </p:cNvSpPr>
          <p:nvPr>
            <p:ph type="subTitle" idx="1"/>
          </p:nvPr>
        </p:nvSpPr>
        <p:spPr>
          <a:xfrm>
            <a:off x="1331913" y="2276475"/>
            <a:ext cx="6705600" cy="864493"/>
          </a:xfrm>
        </p:spPr>
        <p:txBody>
          <a:bodyPr/>
          <a:lstStyle/>
          <a:p>
            <a:pPr eaLnBrk="1" hangingPunct="1">
              <a:defRPr/>
            </a:pPr>
            <a:r>
              <a:rPr lang="zh-CN" altLang="zh-CN" dirty="0"/>
              <a:t>项目</a:t>
            </a:r>
            <a:r>
              <a:rPr lang="zh-CN" altLang="zh-CN" dirty="0" smtClean="0"/>
              <a:t>六</a:t>
            </a:r>
            <a:r>
              <a:rPr lang="en-US" altLang="zh-CN" dirty="0" smtClean="0"/>
              <a:t>  </a:t>
            </a:r>
            <a:r>
              <a:rPr lang="zh-CN" altLang="en-US" dirty="0" smtClean="0"/>
              <a:t>索引</a:t>
            </a:r>
            <a:r>
              <a:rPr lang="zh-CN" altLang="en-US" dirty="0"/>
              <a:t>和视图的使用</a:t>
            </a:r>
            <a:endParaRPr lang="zh-CN" altLang="en-US" dirty="0" smtClean="0"/>
          </a:p>
        </p:txBody>
      </p:sp>
      <p:sp>
        <p:nvSpPr>
          <p:cNvPr id="2" name="标题 1"/>
          <p:cNvSpPr>
            <a:spLocks noGrp="1"/>
          </p:cNvSpPr>
          <p:nvPr>
            <p:ph type="ctrTitle"/>
          </p:nvPr>
        </p:nvSpPr>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7618" name="Rectangle 2"/>
          <p:cNvSpPr>
            <a:spLocks noGrp="1" noChangeArrowheads="1"/>
          </p:cNvSpPr>
          <p:nvPr>
            <p:ph type="title"/>
          </p:nvPr>
        </p:nvSpPr>
        <p:spPr>
          <a:xfrm>
            <a:off x="492968" y="188640"/>
            <a:ext cx="7391400" cy="563563"/>
          </a:xfrm>
        </p:spPr>
        <p:txBody>
          <a:bodyPr/>
          <a:lstStyle/>
          <a:p>
            <a:r>
              <a:rPr lang="zh-CN" altLang="zh-CN"/>
              <a:t>子任务</a:t>
            </a:r>
            <a:r>
              <a:rPr lang="en-US" altLang="zh-CN"/>
              <a:t>2</a:t>
            </a:r>
            <a:r>
              <a:rPr lang="zh-CN" altLang="zh-CN"/>
              <a:t>：使用</a:t>
            </a:r>
            <a:r>
              <a:rPr lang="en-US" altLang="zh-CN"/>
              <a:t>T-SQL</a:t>
            </a:r>
            <a:r>
              <a:rPr lang="zh-CN" altLang="zh-CN"/>
              <a:t>创建视图</a:t>
            </a:r>
            <a:endParaRPr lang="zh-CN" altLang="en-US" dirty="0"/>
          </a:p>
        </p:txBody>
      </p:sp>
      <p:sp>
        <p:nvSpPr>
          <p:cNvPr id="2" name="矩形 1"/>
          <p:cNvSpPr/>
          <p:nvPr/>
        </p:nvSpPr>
        <p:spPr>
          <a:xfrm>
            <a:off x="251520" y="908720"/>
            <a:ext cx="8496944" cy="5632311"/>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lvl="0" algn="l"/>
            <a:r>
              <a:rPr lang="zh-CN" altLang="en-US" dirty="0"/>
              <a:t>要求：在</a:t>
            </a:r>
            <a:r>
              <a:rPr lang="en-US" altLang="zh-CN" dirty="0" err="1"/>
              <a:t>xjglxt</a:t>
            </a:r>
            <a:r>
              <a:rPr lang="en-US" altLang="zh-CN" dirty="0"/>
              <a:t> </a:t>
            </a:r>
            <a:r>
              <a:rPr lang="zh-CN" altLang="en-US" dirty="0"/>
              <a:t>数据库中创建学生成绩视图：包括姓名、学号、课程名称和成绩</a:t>
            </a:r>
            <a:r>
              <a:rPr lang="en-US" altLang="zh-CN" dirty="0"/>
              <a:t>4 </a:t>
            </a:r>
            <a:r>
              <a:rPr lang="zh-CN" altLang="en-US" dirty="0"/>
              <a:t>列</a:t>
            </a:r>
            <a:r>
              <a:rPr lang="zh-CN" altLang="en-US" dirty="0" smtClean="0"/>
              <a:t>。</a:t>
            </a:r>
            <a:endParaRPr lang="en-US" altLang="zh-CN" dirty="0" smtClean="0"/>
          </a:p>
          <a:p>
            <a:pPr algn="l"/>
            <a:r>
              <a:rPr lang="en-US" altLang="zh-CN" dirty="0"/>
              <a:t>USE </a:t>
            </a:r>
            <a:r>
              <a:rPr lang="en-US" altLang="zh-CN" dirty="0" err="1"/>
              <a:t>xjglxt</a:t>
            </a:r>
            <a:endParaRPr lang="en-US" altLang="zh-CN" dirty="0"/>
          </a:p>
          <a:p>
            <a:pPr algn="l"/>
            <a:r>
              <a:rPr lang="en-US" altLang="zh-CN" dirty="0"/>
              <a:t>/* </a:t>
            </a:r>
            <a:r>
              <a:rPr lang="zh-CN" altLang="en-US" dirty="0"/>
              <a:t>检测视图是否已存在</a:t>
            </a:r>
            <a:r>
              <a:rPr lang="en-US" altLang="zh-CN" dirty="0"/>
              <a:t>, </a:t>
            </a:r>
            <a:r>
              <a:rPr lang="zh-CN" altLang="en-US" dirty="0"/>
              <a:t>如果存在则先删除</a:t>
            </a:r>
            <a:r>
              <a:rPr lang="en-US" altLang="zh-CN" dirty="0"/>
              <a:t>, </a:t>
            </a:r>
            <a:r>
              <a:rPr lang="zh-CN" altLang="en-US" dirty="0"/>
              <a:t>视图存放在系统表</a:t>
            </a:r>
            <a:r>
              <a:rPr lang="en-US" altLang="zh-CN" dirty="0" err="1"/>
              <a:t>sysobjects</a:t>
            </a:r>
            <a:r>
              <a:rPr lang="en-US" altLang="zh-CN" dirty="0"/>
              <a:t> </a:t>
            </a:r>
            <a:r>
              <a:rPr lang="zh-CN" altLang="en-US" dirty="0"/>
              <a:t>中*</a:t>
            </a:r>
            <a:r>
              <a:rPr lang="en-US" altLang="zh-CN" dirty="0"/>
              <a:t>/</a:t>
            </a:r>
          </a:p>
          <a:p>
            <a:pPr algn="l"/>
            <a:r>
              <a:rPr lang="en-US" altLang="zh-CN" dirty="0"/>
              <a:t>IF EXISTS (SELECT * FROM </a:t>
            </a:r>
            <a:r>
              <a:rPr lang="en-US" altLang="zh-CN" dirty="0" err="1"/>
              <a:t>sysobjects</a:t>
            </a:r>
            <a:r>
              <a:rPr lang="en-US" altLang="zh-CN" dirty="0"/>
              <a:t> WHERE name = ' </a:t>
            </a:r>
            <a:r>
              <a:rPr lang="en-US" altLang="zh-CN" dirty="0" err="1"/>
              <a:t>View_xh_xm</a:t>
            </a:r>
            <a:r>
              <a:rPr lang="en-US" altLang="zh-CN" dirty="0"/>
              <a:t>_</a:t>
            </a:r>
          </a:p>
          <a:p>
            <a:pPr algn="l"/>
            <a:r>
              <a:rPr lang="en-US" altLang="zh-CN" dirty="0"/>
              <a:t>kcmc_cj1')</a:t>
            </a:r>
          </a:p>
          <a:p>
            <a:pPr algn="l"/>
            <a:r>
              <a:rPr lang="en-US" altLang="zh-CN" dirty="0"/>
              <a:t>DROP VIEW View_xh_xm_kcmc_cj1</a:t>
            </a:r>
          </a:p>
          <a:p>
            <a:pPr algn="l"/>
            <a:r>
              <a:rPr lang="en-US" altLang="zh-CN" dirty="0"/>
              <a:t>GO</a:t>
            </a:r>
          </a:p>
          <a:p>
            <a:pPr algn="l"/>
            <a:r>
              <a:rPr lang="en-US" altLang="zh-CN" dirty="0" smtClean="0"/>
              <a:t>    /* </a:t>
            </a:r>
            <a:r>
              <a:rPr lang="zh-CN" altLang="en-US" dirty="0"/>
              <a:t>创建视图*</a:t>
            </a:r>
            <a:r>
              <a:rPr lang="en-US" altLang="zh-CN" dirty="0"/>
              <a:t>/</a:t>
            </a:r>
          </a:p>
          <a:p>
            <a:pPr algn="l"/>
            <a:r>
              <a:rPr lang="en-US" altLang="zh-CN" dirty="0"/>
              <a:t>CREATE VIEW View_xh_xm_kcmc_cj1</a:t>
            </a:r>
          </a:p>
          <a:p>
            <a:pPr algn="l"/>
            <a:r>
              <a:rPr lang="en-US" altLang="zh-CN" dirty="0"/>
              <a:t>AS</a:t>
            </a:r>
          </a:p>
          <a:p>
            <a:pPr algn="l"/>
            <a:r>
              <a:rPr lang="en-US" altLang="zh-CN" dirty="0"/>
              <a:t>SELECT </a:t>
            </a:r>
            <a:r>
              <a:rPr lang="en-US" altLang="zh-CN" dirty="0" err="1"/>
              <a:t>xsxxb.xh</a:t>
            </a:r>
            <a:r>
              <a:rPr lang="en-US" altLang="zh-CN" dirty="0"/>
              <a:t> AS </a:t>
            </a:r>
            <a:r>
              <a:rPr lang="zh-CN" altLang="en-US" dirty="0"/>
              <a:t>学号</a:t>
            </a:r>
            <a:r>
              <a:rPr lang="en-US" altLang="zh-CN" dirty="0"/>
              <a:t>,</a:t>
            </a:r>
            <a:r>
              <a:rPr lang="en-US" altLang="zh-CN" dirty="0" err="1"/>
              <a:t>xsxxb.xm</a:t>
            </a:r>
            <a:r>
              <a:rPr lang="en-US" altLang="zh-CN" dirty="0"/>
              <a:t> AS </a:t>
            </a:r>
            <a:r>
              <a:rPr lang="zh-CN" altLang="en-US" dirty="0"/>
              <a:t>姓名</a:t>
            </a:r>
            <a:r>
              <a:rPr lang="en-US" altLang="zh-CN" dirty="0"/>
              <a:t>,</a:t>
            </a:r>
            <a:r>
              <a:rPr lang="en-US" altLang="zh-CN" dirty="0" err="1"/>
              <a:t>kcxxb.kcmc</a:t>
            </a:r>
            <a:r>
              <a:rPr lang="en-US" altLang="zh-CN" dirty="0"/>
              <a:t> AS </a:t>
            </a:r>
            <a:r>
              <a:rPr lang="zh-CN" altLang="en-US" dirty="0"/>
              <a:t>课程名称</a:t>
            </a:r>
            <a:r>
              <a:rPr lang="en-US" altLang="zh-CN" dirty="0"/>
              <a:t>,</a:t>
            </a:r>
          </a:p>
          <a:p>
            <a:pPr algn="l"/>
            <a:r>
              <a:rPr lang="en-US" altLang="zh-CN" dirty="0" err="1"/>
              <a:t>cjb.cj</a:t>
            </a:r>
            <a:r>
              <a:rPr lang="en-US" altLang="zh-CN" dirty="0"/>
              <a:t> AS </a:t>
            </a:r>
            <a:r>
              <a:rPr lang="zh-CN" altLang="en-US" dirty="0"/>
              <a:t>成绩</a:t>
            </a:r>
          </a:p>
          <a:p>
            <a:pPr algn="l"/>
            <a:r>
              <a:rPr lang="en-US" altLang="zh-CN" dirty="0"/>
              <a:t>FROM </a:t>
            </a:r>
            <a:r>
              <a:rPr lang="en-US" altLang="zh-CN" dirty="0" err="1"/>
              <a:t>cjb</a:t>
            </a:r>
            <a:endParaRPr lang="en-US" altLang="zh-CN" dirty="0"/>
          </a:p>
          <a:p>
            <a:pPr algn="l"/>
            <a:r>
              <a:rPr lang="en-US" altLang="zh-CN" dirty="0"/>
              <a:t>INNER JOIN </a:t>
            </a:r>
            <a:r>
              <a:rPr lang="en-US" altLang="zh-CN" dirty="0" err="1"/>
              <a:t>kcxxb</a:t>
            </a:r>
            <a:r>
              <a:rPr lang="en-US" altLang="zh-CN" dirty="0"/>
              <a:t> ON </a:t>
            </a:r>
            <a:r>
              <a:rPr lang="en-US" altLang="zh-CN" dirty="0" err="1"/>
              <a:t>cjb.kcbh</a:t>
            </a:r>
            <a:r>
              <a:rPr lang="en-US" altLang="zh-CN" dirty="0"/>
              <a:t> = </a:t>
            </a:r>
            <a:r>
              <a:rPr lang="en-US" altLang="zh-CN" dirty="0" err="1"/>
              <a:t>kcxxb.kcbh</a:t>
            </a:r>
            <a:endParaRPr lang="en-US" altLang="zh-CN" dirty="0"/>
          </a:p>
          <a:p>
            <a:pPr algn="l"/>
            <a:r>
              <a:rPr lang="en-US" altLang="zh-CN" dirty="0"/>
              <a:t>INNER JOIN </a:t>
            </a:r>
            <a:r>
              <a:rPr lang="en-US" altLang="zh-CN" dirty="0" err="1"/>
              <a:t>xsxxb</a:t>
            </a:r>
            <a:r>
              <a:rPr lang="en-US" altLang="zh-CN" dirty="0"/>
              <a:t> ON </a:t>
            </a:r>
            <a:r>
              <a:rPr lang="en-US" altLang="zh-CN" dirty="0" err="1"/>
              <a:t>cjb.xh</a:t>
            </a:r>
            <a:r>
              <a:rPr lang="en-US" altLang="zh-CN" dirty="0"/>
              <a:t> = </a:t>
            </a:r>
            <a:r>
              <a:rPr lang="en-US" altLang="zh-CN" dirty="0" err="1"/>
              <a:t>xsxxb.xh</a:t>
            </a:r>
            <a:endParaRPr lang="en-US" altLang="zh-CN" dirty="0"/>
          </a:p>
          <a:p>
            <a:pPr algn="l"/>
            <a:r>
              <a:rPr lang="en-US" altLang="zh-CN" dirty="0"/>
              <a:t>GO</a:t>
            </a:r>
          </a:p>
          <a:p>
            <a:pPr algn="l"/>
            <a:r>
              <a:rPr lang="en-US" altLang="zh-CN" dirty="0"/>
              <a:t>/* </a:t>
            </a:r>
            <a:r>
              <a:rPr lang="zh-CN" altLang="en-US" dirty="0"/>
              <a:t>使用视图：视图是一个虚拟表</a:t>
            </a:r>
            <a:r>
              <a:rPr lang="en-US" altLang="zh-CN" dirty="0"/>
              <a:t>, </a:t>
            </a:r>
            <a:r>
              <a:rPr lang="zh-CN" altLang="en-US" dirty="0"/>
              <a:t>可以像物理表一样打开*</a:t>
            </a:r>
            <a:r>
              <a:rPr lang="en-US" altLang="zh-CN" dirty="0"/>
              <a:t>/</a:t>
            </a:r>
          </a:p>
          <a:p>
            <a:pPr algn="l"/>
            <a:r>
              <a:rPr lang="en-US" altLang="zh-CN" dirty="0"/>
              <a:t>SELECT * FROM </a:t>
            </a:r>
            <a:r>
              <a:rPr lang="en-US" altLang="zh-CN" dirty="0" smtClean="0"/>
              <a:t>View_xh_xm_kcmc_cj1</a:t>
            </a:r>
          </a:p>
          <a:p>
            <a:pPr algn="l"/>
            <a:r>
              <a:rPr lang="zh-CN" altLang="en-US" dirty="0"/>
              <a:t>运行结果如</a:t>
            </a:r>
            <a:r>
              <a:rPr lang="zh-CN" altLang="en-US" dirty="0" smtClean="0"/>
              <a:t>图所</a:t>
            </a:r>
            <a:r>
              <a:rPr lang="zh-CN" altLang="en-US" dirty="0"/>
              <a:t>示，完成视图</a:t>
            </a:r>
            <a:r>
              <a:rPr lang="en-US" altLang="zh-CN" dirty="0"/>
              <a:t>View_xh_xm_kcmc_cj1 </a:t>
            </a:r>
            <a:r>
              <a:rPr lang="zh-CN" altLang="en-US" dirty="0"/>
              <a:t>的创建</a:t>
            </a:r>
            <a:endParaRPr lang="zh-CN" altLang="zh-CN" dirty="0"/>
          </a:p>
        </p:txBody>
      </p:sp>
      <p:pic>
        <p:nvPicPr>
          <p:cNvPr id="3" name="图片 2"/>
          <p:cNvPicPr>
            <a:picLocks noChangeAspect="1"/>
          </p:cNvPicPr>
          <p:nvPr/>
        </p:nvPicPr>
        <p:blipFill>
          <a:blip r:embed="rId3"/>
          <a:stretch>
            <a:fillRect/>
          </a:stretch>
        </p:blipFill>
        <p:spPr>
          <a:xfrm>
            <a:off x="170613" y="188640"/>
            <a:ext cx="8964488" cy="6251245"/>
          </a:xfrm>
          <a:prstGeom prst="rect">
            <a:avLst/>
          </a:prstGeom>
        </p:spPr>
      </p:pic>
    </p:spTree>
    <p:extLst>
      <p:ext uri="{BB962C8B-B14F-4D97-AF65-F5344CB8AC3E}">
        <p14:creationId xmlns:p14="http://schemas.microsoft.com/office/powerpoint/2010/main" val="3127709409"/>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7618" name="Rectangle 2"/>
          <p:cNvSpPr>
            <a:spLocks noGrp="1" noChangeArrowheads="1"/>
          </p:cNvSpPr>
          <p:nvPr>
            <p:ph type="title"/>
          </p:nvPr>
        </p:nvSpPr>
        <p:spPr>
          <a:xfrm>
            <a:off x="467544" y="188640"/>
            <a:ext cx="8208912" cy="563563"/>
          </a:xfrm>
        </p:spPr>
        <p:txBody>
          <a:bodyPr/>
          <a:lstStyle/>
          <a:p>
            <a:r>
              <a:rPr lang="zh-CN" altLang="zh-CN" dirty="0"/>
              <a:t>子任务</a:t>
            </a:r>
            <a:r>
              <a:rPr lang="en-US" altLang="zh-CN" dirty="0"/>
              <a:t>3</a:t>
            </a:r>
            <a:r>
              <a:rPr lang="zh-CN" altLang="zh-CN" dirty="0" smtClean="0"/>
              <a:t>：</a:t>
            </a:r>
            <a:r>
              <a:rPr lang="zh-CN" altLang="en-US" dirty="0"/>
              <a:t>修改</a:t>
            </a:r>
            <a:r>
              <a:rPr lang="en-US" altLang="zh-CN" dirty="0"/>
              <a:t>View_xh_xm_kcmc_cj1 </a:t>
            </a:r>
            <a:r>
              <a:rPr lang="zh-CN" altLang="en-US" dirty="0"/>
              <a:t>视图</a:t>
            </a:r>
            <a:endParaRPr lang="zh-CN" altLang="en-US" dirty="0"/>
          </a:p>
        </p:txBody>
      </p:sp>
      <p:sp>
        <p:nvSpPr>
          <p:cNvPr id="2" name="矩形 1"/>
          <p:cNvSpPr/>
          <p:nvPr/>
        </p:nvSpPr>
        <p:spPr>
          <a:xfrm>
            <a:off x="287524" y="1772816"/>
            <a:ext cx="8568952" cy="3139321"/>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l"/>
            <a:r>
              <a:rPr lang="zh-CN" altLang="en-US" dirty="0"/>
              <a:t>要求：修改</a:t>
            </a:r>
            <a:r>
              <a:rPr lang="en-US" altLang="zh-CN" dirty="0" err="1"/>
              <a:t>xjglxt</a:t>
            </a:r>
            <a:r>
              <a:rPr lang="en-US" altLang="zh-CN" dirty="0"/>
              <a:t> </a:t>
            </a:r>
            <a:r>
              <a:rPr lang="zh-CN" altLang="en-US" dirty="0"/>
              <a:t>数据库中的视图</a:t>
            </a:r>
            <a:r>
              <a:rPr lang="en-US" altLang="zh-CN" dirty="0"/>
              <a:t>View_xh_xm_kcmc_cj1</a:t>
            </a:r>
            <a:r>
              <a:rPr lang="zh-CN" altLang="en-US" dirty="0"/>
              <a:t>，使其只包括</a:t>
            </a:r>
            <a:r>
              <a:rPr lang="en-US" altLang="zh-CN" dirty="0" err="1"/>
              <a:t>xh</a:t>
            </a:r>
            <a:r>
              <a:rPr lang="zh-CN" altLang="en-US" dirty="0"/>
              <a:t>、</a:t>
            </a:r>
            <a:r>
              <a:rPr lang="en-US" altLang="zh-CN" dirty="0" err="1"/>
              <a:t>kcbh</a:t>
            </a:r>
            <a:r>
              <a:rPr lang="en-US" altLang="zh-CN" dirty="0"/>
              <a:t> </a:t>
            </a:r>
            <a:r>
              <a:rPr lang="zh-CN" altLang="en-US" dirty="0" smtClean="0"/>
              <a:t>和</a:t>
            </a:r>
            <a:r>
              <a:rPr lang="en-US" altLang="zh-CN" dirty="0" err="1" smtClean="0"/>
              <a:t>cj</a:t>
            </a:r>
            <a:r>
              <a:rPr lang="en-US" altLang="zh-CN" dirty="0" smtClean="0"/>
              <a:t> </a:t>
            </a:r>
            <a:r>
              <a:rPr lang="zh-CN" altLang="en-US" dirty="0"/>
              <a:t>这</a:t>
            </a:r>
            <a:r>
              <a:rPr lang="en-US" altLang="zh-CN" dirty="0"/>
              <a:t>3 </a:t>
            </a:r>
            <a:r>
              <a:rPr lang="zh-CN" altLang="en-US" dirty="0"/>
              <a:t>列。</a:t>
            </a:r>
          </a:p>
          <a:p>
            <a:pPr algn="l"/>
            <a:r>
              <a:rPr lang="zh-CN" altLang="en-US" dirty="0" smtClean="0"/>
              <a:t>实现方法有两种方式：</a:t>
            </a:r>
            <a:endParaRPr lang="zh-CN" altLang="en-US" dirty="0"/>
          </a:p>
          <a:p>
            <a:pPr algn="l"/>
            <a:r>
              <a:rPr lang="zh-CN" altLang="en-US" dirty="0"/>
              <a:t>（</a:t>
            </a:r>
            <a:r>
              <a:rPr lang="en-US" altLang="zh-CN" dirty="0"/>
              <a:t>1</a:t>
            </a:r>
            <a:r>
              <a:rPr lang="zh-CN" altLang="en-US" dirty="0"/>
              <a:t>）使用</a:t>
            </a:r>
            <a:r>
              <a:rPr lang="en-US" altLang="zh-CN" dirty="0"/>
              <a:t>SQL Server Management Studio </a:t>
            </a:r>
            <a:r>
              <a:rPr lang="zh-CN" altLang="en-US" dirty="0"/>
              <a:t>修改视图</a:t>
            </a:r>
            <a:r>
              <a:rPr lang="zh-CN" altLang="en-US" dirty="0" smtClean="0"/>
              <a:t>。选中</a:t>
            </a:r>
            <a:r>
              <a:rPr lang="en-US" altLang="zh-CN" dirty="0" smtClean="0"/>
              <a:t>View_xh_xm_kcmc_cj1 </a:t>
            </a:r>
            <a:r>
              <a:rPr lang="zh-CN" altLang="en-US" dirty="0"/>
              <a:t>视图，单击右键，从弹出的快捷菜单中选择“设计（</a:t>
            </a:r>
            <a:r>
              <a:rPr lang="en-US" altLang="zh-CN" dirty="0"/>
              <a:t>G</a:t>
            </a:r>
            <a:r>
              <a:rPr lang="zh-CN" altLang="en-US" dirty="0"/>
              <a:t>）”</a:t>
            </a:r>
            <a:r>
              <a:rPr lang="zh-CN" altLang="en-US" dirty="0" smtClean="0"/>
              <a:t>，打开</a:t>
            </a:r>
            <a:r>
              <a:rPr lang="zh-CN" altLang="en-US" dirty="0"/>
              <a:t>“视图设计”窗口，其修改的操作方法跟创建视图的方法一样</a:t>
            </a:r>
            <a:r>
              <a:rPr lang="zh-CN" altLang="en-US" dirty="0" smtClean="0"/>
              <a:t>。</a:t>
            </a:r>
            <a:endParaRPr lang="en-US" altLang="zh-CN" dirty="0" smtClean="0"/>
          </a:p>
          <a:p>
            <a:pPr algn="l"/>
            <a:r>
              <a:rPr lang="zh-CN" altLang="en-US" dirty="0"/>
              <a:t>（</a:t>
            </a:r>
            <a:r>
              <a:rPr lang="en-US" altLang="zh-CN" dirty="0"/>
              <a:t>2</a:t>
            </a:r>
            <a:r>
              <a:rPr lang="zh-CN" altLang="en-US" dirty="0"/>
              <a:t>）使用</a:t>
            </a:r>
            <a:r>
              <a:rPr lang="en-US" altLang="zh-CN" dirty="0"/>
              <a:t>T-SQL </a:t>
            </a:r>
            <a:r>
              <a:rPr lang="zh-CN" altLang="en-US" dirty="0"/>
              <a:t>语句修改视图：</a:t>
            </a:r>
            <a:endParaRPr lang="en-US" altLang="zh-CN" dirty="0"/>
          </a:p>
          <a:p>
            <a:pPr algn="l"/>
            <a:r>
              <a:rPr lang="en-US" altLang="zh-CN" dirty="0" smtClean="0"/>
              <a:t>T-SQL </a:t>
            </a:r>
            <a:r>
              <a:rPr lang="zh-CN" altLang="en-US" dirty="0"/>
              <a:t>语句修改视图的语法为：</a:t>
            </a:r>
          </a:p>
          <a:p>
            <a:pPr algn="l"/>
            <a:r>
              <a:rPr lang="en-US" altLang="zh-CN" dirty="0"/>
              <a:t>ALTER VIEW </a:t>
            </a:r>
            <a:r>
              <a:rPr lang="en-US" altLang="zh-CN" dirty="0" err="1"/>
              <a:t>view_name</a:t>
            </a:r>
            <a:endParaRPr lang="en-US" altLang="zh-CN" dirty="0"/>
          </a:p>
          <a:p>
            <a:pPr algn="l"/>
            <a:r>
              <a:rPr lang="en-US" altLang="zh-CN" dirty="0"/>
              <a:t>AS</a:t>
            </a:r>
          </a:p>
          <a:p>
            <a:pPr algn="l"/>
            <a:r>
              <a:rPr lang="en-US" altLang="zh-CN" dirty="0"/>
              <a:t>&lt;SELECT </a:t>
            </a:r>
            <a:r>
              <a:rPr lang="zh-CN" altLang="en-US" dirty="0"/>
              <a:t>语句</a:t>
            </a:r>
            <a:r>
              <a:rPr lang="en-US" altLang="zh-CN" dirty="0"/>
              <a:t>&gt;</a:t>
            </a:r>
            <a:endParaRPr lang="zh-CN" altLang="en-US" dirty="0"/>
          </a:p>
        </p:txBody>
      </p:sp>
    </p:spTree>
    <p:extLst>
      <p:ext uri="{BB962C8B-B14F-4D97-AF65-F5344CB8AC3E}">
        <p14:creationId xmlns:p14="http://schemas.microsoft.com/office/powerpoint/2010/main" val="170820381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11560" y="1268760"/>
            <a:ext cx="7981924" cy="4247317"/>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pPr algn="l"/>
            <a:r>
              <a:rPr lang="zh-CN" altLang="en-US" dirty="0" smtClean="0"/>
              <a:t>在</a:t>
            </a:r>
            <a:r>
              <a:rPr lang="zh-CN" altLang="en-US" dirty="0"/>
              <a:t>查询编辑器中输入如下代码：</a:t>
            </a:r>
            <a:endParaRPr lang="en-US" altLang="zh-CN" b="1" dirty="0" smtClean="0"/>
          </a:p>
          <a:p>
            <a:pPr algn="l"/>
            <a:r>
              <a:rPr lang="en-US" altLang="zh-CN" dirty="0"/>
              <a:t>USE </a:t>
            </a:r>
            <a:r>
              <a:rPr lang="en-US" altLang="zh-CN" dirty="0" err="1"/>
              <a:t>xjglxt</a:t>
            </a:r>
            <a:endParaRPr lang="en-US" altLang="zh-CN" dirty="0"/>
          </a:p>
          <a:p>
            <a:pPr algn="l"/>
            <a:r>
              <a:rPr lang="en-US" altLang="zh-CN" dirty="0" smtClean="0"/>
              <a:t>    /* </a:t>
            </a:r>
            <a:r>
              <a:rPr lang="zh-CN" altLang="en-US" dirty="0"/>
              <a:t>修改视图*</a:t>
            </a:r>
            <a:r>
              <a:rPr lang="en-US" altLang="zh-CN" dirty="0"/>
              <a:t>/</a:t>
            </a:r>
          </a:p>
          <a:p>
            <a:pPr algn="l"/>
            <a:r>
              <a:rPr lang="en-US" altLang="zh-CN" dirty="0"/>
              <a:t>GO</a:t>
            </a:r>
          </a:p>
          <a:p>
            <a:pPr algn="l"/>
            <a:r>
              <a:rPr lang="en-US" altLang="zh-CN" dirty="0"/>
              <a:t>ALTER VIEW View_xh_xm_kcmc_cj1</a:t>
            </a:r>
          </a:p>
          <a:p>
            <a:pPr algn="l"/>
            <a:r>
              <a:rPr lang="en-US" altLang="zh-CN" dirty="0"/>
              <a:t>AS</a:t>
            </a:r>
          </a:p>
          <a:p>
            <a:pPr algn="l"/>
            <a:r>
              <a:rPr lang="en-US" altLang="zh-CN" dirty="0"/>
              <a:t>SELECT </a:t>
            </a:r>
            <a:r>
              <a:rPr lang="en-US" altLang="zh-CN" dirty="0" err="1"/>
              <a:t>xsxxb.xh</a:t>
            </a:r>
            <a:r>
              <a:rPr lang="en-US" altLang="zh-CN" dirty="0"/>
              <a:t> AS </a:t>
            </a:r>
            <a:r>
              <a:rPr lang="zh-CN" altLang="en-US" dirty="0"/>
              <a:t>学号</a:t>
            </a:r>
            <a:r>
              <a:rPr lang="en-US" altLang="zh-CN" dirty="0"/>
              <a:t>,</a:t>
            </a:r>
            <a:r>
              <a:rPr lang="en-US" altLang="zh-CN" dirty="0" err="1"/>
              <a:t>kcxxb.kcmc</a:t>
            </a:r>
            <a:r>
              <a:rPr lang="en-US" altLang="zh-CN" dirty="0"/>
              <a:t> AS </a:t>
            </a:r>
            <a:r>
              <a:rPr lang="zh-CN" altLang="en-US" dirty="0"/>
              <a:t>课程名称</a:t>
            </a:r>
            <a:r>
              <a:rPr lang="en-US" altLang="zh-CN" dirty="0"/>
              <a:t>,</a:t>
            </a:r>
            <a:r>
              <a:rPr lang="en-US" altLang="zh-CN" dirty="0" err="1"/>
              <a:t>cjb.cj</a:t>
            </a:r>
            <a:r>
              <a:rPr lang="en-US" altLang="zh-CN" dirty="0"/>
              <a:t> AS </a:t>
            </a:r>
            <a:r>
              <a:rPr lang="zh-CN" altLang="en-US" dirty="0"/>
              <a:t>成绩 </a:t>
            </a:r>
            <a:r>
              <a:rPr lang="en-US" altLang="zh-CN" dirty="0"/>
              <a:t>FROM </a:t>
            </a:r>
            <a:r>
              <a:rPr lang="en-US" altLang="zh-CN" dirty="0" err="1"/>
              <a:t>cjb</a:t>
            </a:r>
            <a:endParaRPr lang="en-US" altLang="zh-CN" dirty="0"/>
          </a:p>
          <a:p>
            <a:pPr algn="l"/>
            <a:r>
              <a:rPr lang="en-US" altLang="zh-CN" dirty="0"/>
              <a:t>INNER JOIN </a:t>
            </a:r>
            <a:r>
              <a:rPr lang="en-US" altLang="zh-CN" dirty="0" err="1"/>
              <a:t>kcxxb</a:t>
            </a:r>
            <a:r>
              <a:rPr lang="en-US" altLang="zh-CN" dirty="0"/>
              <a:t> ON </a:t>
            </a:r>
            <a:r>
              <a:rPr lang="en-US" altLang="zh-CN" dirty="0" err="1"/>
              <a:t>cjb.kcbh</a:t>
            </a:r>
            <a:r>
              <a:rPr lang="en-US" altLang="zh-CN" dirty="0"/>
              <a:t> = </a:t>
            </a:r>
            <a:r>
              <a:rPr lang="en-US" altLang="zh-CN" dirty="0" err="1"/>
              <a:t>kcxxb.kcbh</a:t>
            </a:r>
            <a:endParaRPr lang="en-US" altLang="zh-CN" dirty="0"/>
          </a:p>
          <a:p>
            <a:pPr algn="l"/>
            <a:r>
              <a:rPr lang="en-US" altLang="zh-CN" dirty="0"/>
              <a:t>INNER JOIN </a:t>
            </a:r>
            <a:r>
              <a:rPr lang="en-US" altLang="zh-CN" dirty="0" err="1"/>
              <a:t>xsxxb</a:t>
            </a:r>
            <a:r>
              <a:rPr lang="en-US" altLang="zh-CN" dirty="0"/>
              <a:t> ON </a:t>
            </a:r>
            <a:r>
              <a:rPr lang="en-US" altLang="zh-CN" dirty="0" err="1"/>
              <a:t>cjb.xh</a:t>
            </a:r>
            <a:r>
              <a:rPr lang="en-US" altLang="zh-CN" dirty="0"/>
              <a:t> = </a:t>
            </a:r>
            <a:r>
              <a:rPr lang="en-US" altLang="zh-CN" dirty="0" err="1"/>
              <a:t>xsxxb.xh</a:t>
            </a:r>
            <a:endParaRPr lang="en-US" altLang="zh-CN" dirty="0"/>
          </a:p>
          <a:p>
            <a:pPr algn="l"/>
            <a:r>
              <a:rPr lang="en-US" altLang="zh-CN" dirty="0"/>
              <a:t>GO</a:t>
            </a:r>
          </a:p>
          <a:p>
            <a:pPr algn="l"/>
            <a:r>
              <a:rPr lang="en-US" altLang="zh-CN" dirty="0"/>
              <a:t>/* </a:t>
            </a:r>
            <a:r>
              <a:rPr lang="zh-CN" altLang="en-US" dirty="0"/>
              <a:t>使用视图*</a:t>
            </a:r>
            <a:r>
              <a:rPr lang="en-US" altLang="zh-CN" dirty="0"/>
              <a:t>/</a:t>
            </a:r>
          </a:p>
          <a:p>
            <a:pPr algn="l"/>
            <a:r>
              <a:rPr lang="en-US" altLang="zh-CN" dirty="0"/>
              <a:t>SELECT * FROM </a:t>
            </a:r>
            <a:r>
              <a:rPr lang="en-US" altLang="zh-CN" dirty="0" smtClean="0"/>
              <a:t>View_xh_xm_kcmc_cj1</a:t>
            </a:r>
          </a:p>
          <a:p>
            <a:r>
              <a:rPr lang="zh-CN" altLang="en-US" dirty="0"/>
              <a:t>查看运行结果，视图</a:t>
            </a:r>
            <a:r>
              <a:rPr lang="en-US" altLang="zh-CN" dirty="0"/>
              <a:t>View_xh_xm_kcmc_cj1 </a:t>
            </a:r>
            <a:r>
              <a:rPr lang="zh-CN" altLang="en-US" dirty="0"/>
              <a:t>显示学号、课程名称和成绩</a:t>
            </a:r>
            <a:r>
              <a:rPr lang="en-US" altLang="zh-CN" dirty="0"/>
              <a:t>3 </a:t>
            </a:r>
            <a:r>
              <a:rPr lang="zh-CN" altLang="en-US" dirty="0"/>
              <a:t>列，</a:t>
            </a:r>
          </a:p>
          <a:p>
            <a:pPr algn="l"/>
            <a:r>
              <a:rPr lang="zh-CN" altLang="en-US" dirty="0"/>
              <a:t>修改成功</a:t>
            </a:r>
            <a:endParaRPr lang="zh-CN" altLang="zh-CN" dirty="0"/>
          </a:p>
        </p:txBody>
      </p:sp>
    </p:spTree>
    <p:extLst>
      <p:ext uri="{BB962C8B-B14F-4D97-AF65-F5344CB8AC3E}">
        <p14:creationId xmlns:p14="http://schemas.microsoft.com/office/powerpoint/2010/main" val="395010269"/>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7618" name="Rectangle 2"/>
          <p:cNvSpPr>
            <a:spLocks noGrp="1" noChangeArrowheads="1"/>
          </p:cNvSpPr>
          <p:nvPr>
            <p:ph type="title"/>
          </p:nvPr>
        </p:nvSpPr>
        <p:spPr>
          <a:xfrm>
            <a:off x="462062" y="260648"/>
            <a:ext cx="8280920" cy="563563"/>
          </a:xfrm>
        </p:spPr>
        <p:txBody>
          <a:bodyPr/>
          <a:lstStyle/>
          <a:p>
            <a:r>
              <a:rPr lang="zh-CN" altLang="en-US" sz="2000" dirty="0" smtClean="0"/>
              <a:t>子任务</a:t>
            </a:r>
            <a:r>
              <a:rPr lang="en-US" altLang="zh-CN" sz="2000" dirty="0" smtClean="0"/>
              <a:t>4</a:t>
            </a:r>
            <a:r>
              <a:rPr lang="zh-CN" altLang="en-US" sz="2000" dirty="0" smtClean="0"/>
              <a:t>、</a:t>
            </a:r>
            <a:r>
              <a:rPr lang="zh-CN" altLang="en-US" sz="2000" dirty="0"/>
              <a:t>使用</a:t>
            </a:r>
            <a:r>
              <a:rPr lang="en-US" altLang="zh-CN" sz="2000" dirty="0"/>
              <a:t>DROP VIEW </a:t>
            </a:r>
            <a:r>
              <a:rPr lang="zh-CN" altLang="en-US" sz="2000" dirty="0"/>
              <a:t>语句删除视图</a:t>
            </a:r>
            <a:r>
              <a:rPr lang="en-US" altLang="zh-CN" sz="2000" dirty="0"/>
              <a:t>View_xh_xm_kcmc_cj1</a:t>
            </a:r>
            <a:endParaRPr lang="zh-CN" altLang="en-US" sz="2000" dirty="0"/>
          </a:p>
        </p:txBody>
      </p:sp>
      <p:sp>
        <p:nvSpPr>
          <p:cNvPr id="2" name="矩形 1"/>
          <p:cNvSpPr/>
          <p:nvPr/>
        </p:nvSpPr>
        <p:spPr>
          <a:xfrm>
            <a:off x="611560" y="1540538"/>
            <a:ext cx="7981924" cy="3416320"/>
          </a:xfrm>
          <a:prstGeom prst="rect">
            <a:avLst/>
          </a:prstGeom>
        </p:spPr>
        <p:txBody>
          <a:bodyPr wrap="square">
            <a:spAutoFit/>
          </a:bodyPr>
          <a:lstStyle/>
          <a:p>
            <a:pPr algn="l"/>
            <a:r>
              <a:rPr lang="zh-CN" altLang="zh-CN" sz="2400" dirty="0" smtClean="0"/>
              <a:t>在</a:t>
            </a:r>
            <a:r>
              <a:rPr lang="en-US" altLang="zh-CN" sz="2400" dirty="0"/>
              <a:t>T-SQL</a:t>
            </a:r>
            <a:r>
              <a:rPr lang="zh-CN" altLang="zh-CN" sz="2400" dirty="0"/>
              <a:t>语句里使用</a:t>
            </a:r>
            <a:r>
              <a:rPr lang="en-US" altLang="zh-CN" sz="2400" dirty="0"/>
              <a:t>DROP VIEW</a:t>
            </a:r>
            <a:r>
              <a:rPr lang="zh-CN" altLang="zh-CN" sz="2400" dirty="0"/>
              <a:t>命令</a:t>
            </a:r>
            <a:r>
              <a:rPr lang="zh-CN" altLang="zh-CN" sz="2400" dirty="0" smtClean="0"/>
              <a:t>删除</a:t>
            </a:r>
            <a:r>
              <a:rPr lang="zh-CN" altLang="en-US" sz="2400" dirty="0" smtClean="0"/>
              <a:t>视图</a:t>
            </a:r>
            <a:r>
              <a:rPr lang="zh-CN" altLang="zh-CN" sz="2400" dirty="0" smtClean="0"/>
              <a:t>。</a:t>
            </a:r>
            <a:endParaRPr lang="zh-CN" altLang="zh-CN" sz="2400" dirty="0"/>
          </a:p>
          <a:p>
            <a:pPr algn="l"/>
            <a:r>
              <a:rPr lang="zh-CN" altLang="zh-CN" sz="2400" b="1" dirty="0"/>
              <a:t>实例：</a:t>
            </a:r>
            <a:endParaRPr lang="zh-CN" altLang="zh-CN" sz="2400" dirty="0"/>
          </a:p>
          <a:p>
            <a:pPr algn="l"/>
            <a:r>
              <a:rPr lang="zh-CN" altLang="en-US" sz="2400" dirty="0"/>
              <a:t>具体操作步骤如下：</a:t>
            </a:r>
          </a:p>
          <a:p>
            <a:pPr algn="l"/>
            <a:r>
              <a:rPr lang="zh-CN" altLang="en-US" sz="2400" dirty="0" smtClean="0"/>
              <a:t>在</a:t>
            </a:r>
            <a:r>
              <a:rPr lang="zh-CN" altLang="en-US" sz="2400" dirty="0"/>
              <a:t>查询编辑器中输入如下代码：</a:t>
            </a:r>
          </a:p>
          <a:p>
            <a:pPr algn="l"/>
            <a:r>
              <a:rPr lang="en-US" altLang="zh-CN" sz="2400" dirty="0"/>
              <a:t>USE </a:t>
            </a:r>
            <a:r>
              <a:rPr lang="en-US" altLang="zh-CN" sz="2400" dirty="0" err="1"/>
              <a:t>xjglxt</a:t>
            </a:r>
            <a:endParaRPr lang="en-US" altLang="zh-CN" sz="2400" dirty="0"/>
          </a:p>
          <a:p>
            <a:pPr algn="l"/>
            <a:r>
              <a:rPr lang="en-US" altLang="zh-CN" sz="2400" dirty="0"/>
              <a:t>DROP VIEW View_xh_xm_kcmc_cj1</a:t>
            </a:r>
          </a:p>
          <a:p>
            <a:pPr algn="l"/>
            <a:r>
              <a:rPr lang="en-US" altLang="zh-CN" sz="2400" dirty="0"/>
              <a:t>GO</a:t>
            </a:r>
          </a:p>
          <a:p>
            <a:pPr algn="l"/>
            <a:r>
              <a:rPr lang="zh-CN" altLang="en-US" sz="2400" dirty="0" smtClean="0"/>
              <a:t>查看</a:t>
            </a:r>
            <a:r>
              <a:rPr lang="zh-CN" altLang="en-US" sz="2400" dirty="0"/>
              <a:t>结果，视图</a:t>
            </a:r>
            <a:r>
              <a:rPr lang="en-US" altLang="zh-CN" sz="2400" dirty="0"/>
              <a:t>View_xh_xm_kcmc_cj1 </a:t>
            </a:r>
            <a:r>
              <a:rPr lang="zh-CN" altLang="en-US" sz="2400" dirty="0"/>
              <a:t>不存在，完成删除。</a:t>
            </a:r>
            <a:endParaRPr lang="zh-CN" altLang="zh-CN" sz="2400" dirty="0"/>
          </a:p>
        </p:txBody>
      </p:sp>
    </p:spTree>
    <p:extLst>
      <p:ext uri="{BB962C8B-B14F-4D97-AF65-F5344CB8AC3E}">
        <p14:creationId xmlns:p14="http://schemas.microsoft.com/office/powerpoint/2010/main" val="386516222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69776" y="260648"/>
            <a:ext cx="8604448" cy="563563"/>
          </a:xfrm>
        </p:spPr>
        <p:txBody>
          <a:bodyPr/>
          <a:lstStyle/>
          <a:p>
            <a:r>
              <a:rPr lang="zh-CN" altLang="en-US" dirty="0"/>
              <a:t>知识</a:t>
            </a:r>
            <a:r>
              <a:rPr lang="zh-CN" altLang="en-US" dirty="0" smtClean="0"/>
              <a:t>扩展：</a:t>
            </a:r>
            <a:endParaRPr lang="zh-CN" altLang="en-US" sz="1800" dirty="0"/>
          </a:p>
        </p:txBody>
      </p:sp>
      <p:sp>
        <p:nvSpPr>
          <p:cNvPr id="3" name="内容占位符 2"/>
          <p:cNvSpPr>
            <a:spLocks noGrp="1"/>
          </p:cNvSpPr>
          <p:nvPr>
            <p:ph idx="1"/>
          </p:nvPr>
        </p:nvSpPr>
        <p:spPr/>
        <p:txBody>
          <a:bodyPr/>
          <a:lstStyle/>
          <a:p>
            <a:pPr marL="0" indent="0">
              <a:buNone/>
            </a:pPr>
            <a:r>
              <a:rPr lang="zh-CN" altLang="en-US" sz="2000" dirty="0"/>
              <a:t>在查询编辑器中输入如下代码：</a:t>
            </a:r>
          </a:p>
          <a:p>
            <a:pPr marL="0" indent="0">
              <a:buNone/>
            </a:pPr>
            <a:r>
              <a:rPr lang="en-US" altLang="zh-CN" sz="2000" dirty="0"/>
              <a:t>USE </a:t>
            </a:r>
            <a:r>
              <a:rPr lang="en-US" altLang="zh-CN" sz="2000" dirty="0" err="1"/>
              <a:t>xjglxt</a:t>
            </a:r>
            <a:endParaRPr lang="en-US" altLang="zh-CN" sz="2000" dirty="0"/>
          </a:p>
          <a:p>
            <a:pPr marL="0" indent="0">
              <a:buNone/>
            </a:pPr>
            <a:r>
              <a:rPr lang="en-US" altLang="zh-CN" sz="2000" dirty="0"/>
              <a:t>ALTER INDEX </a:t>
            </a:r>
            <a:r>
              <a:rPr lang="en-US" altLang="zh-CN" sz="2000" dirty="0" err="1"/>
              <a:t>IX_kcbh_cjb</a:t>
            </a:r>
            <a:r>
              <a:rPr lang="en-US" altLang="zh-CN" sz="2000" dirty="0"/>
              <a:t> ON </a:t>
            </a:r>
            <a:r>
              <a:rPr lang="en-US" altLang="zh-CN" sz="2000" dirty="0" err="1" smtClean="0"/>
              <a:t>cjb</a:t>
            </a:r>
            <a:endParaRPr lang="en-US" altLang="zh-CN" sz="2000" dirty="0" smtClean="0"/>
          </a:p>
          <a:p>
            <a:pPr marL="0" indent="0">
              <a:buNone/>
            </a:pPr>
            <a:r>
              <a:rPr lang="en-US" altLang="zh-CN" sz="2000" dirty="0" smtClean="0"/>
              <a:t>DISABLE</a:t>
            </a:r>
          </a:p>
          <a:p>
            <a:pPr marL="0" indent="0">
              <a:buNone/>
            </a:pPr>
            <a:r>
              <a:rPr lang="zh-CN" altLang="en-US" sz="2000" dirty="0"/>
              <a:t>查看执行</a:t>
            </a:r>
            <a:r>
              <a:rPr lang="zh-CN" altLang="en-US" sz="2000" dirty="0" smtClean="0"/>
              <a:t>结果</a:t>
            </a:r>
            <a:endParaRPr lang="zh-CN" altLang="en-US" sz="2000" dirty="0"/>
          </a:p>
        </p:txBody>
      </p:sp>
      <p:sp>
        <p:nvSpPr>
          <p:cNvPr id="4" name="文本框 3"/>
          <p:cNvSpPr txBox="1"/>
          <p:nvPr/>
        </p:nvSpPr>
        <p:spPr>
          <a:xfrm>
            <a:off x="269776" y="926395"/>
            <a:ext cx="8135560" cy="400110"/>
          </a:xfrm>
          <a:prstGeom prst="rect">
            <a:avLst/>
          </a:prstGeom>
          <a:ln cap="rnd"/>
        </p:spPr>
        <p:style>
          <a:lnRef idx="2">
            <a:schemeClr val="accent1"/>
          </a:lnRef>
          <a:fillRef idx="1">
            <a:schemeClr val="lt1"/>
          </a:fillRef>
          <a:effectRef idx="0">
            <a:schemeClr val="accent1"/>
          </a:effectRef>
          <a:fontRef idx="minor">
            <a:schemeClr val="dk1"/>
          </a:fontRef>
        </p:style>
        <p:txBody>
          <a:bodyPr wrap="none" rtlCol="0">
            <a:spAutoFit/>
          </a:bodyPr>
          <a:lstStyle/>
          <a:p>
            <a:r>
              <a:rPr lang="zh-CN" altLang="en-US" sz="2000" dirty="0"/>
              <a:t>一、使用</a:t>
            </a:r>
            <a:r>
              <a:rPr lang="en-US" altLang="zh-CN" sz="2000" dirty="0"/>
              <a:t>ALTER INDEX </a:t>
            </a:r>
            <a:r>
              <a:rPr lang="zh-CN" altLang="en-US" sz="2000" dirty="0"/>
              <a:t>的</a:t>
            </a:r>
            <a:r>
              <a:rPr lang="en-US" altLang="zh-CN" sz="2000" dirty="0"/>
              <a:t>DISABLE </a:t>
            </a:r>
            <a:r>
              <a:rPr lang="zh-CN" altLang="en-US" sz="2000" dirty="0"/>
              <a:t>语句禁用</a:t>
            </a:r>
            <a:r>
              <a:rPr lang="en-US" altLang="zh-CN" sz="2000" dirty="0" err="1"/>
              <a:t>cjb</a:t>
            </a:r>
            <a:r>
              <a:rPr lang="en-US" altLang="zh-CN" sz="2000" dirty="0"/>
              <a:t> </a:t>
            </a:r>
            <a:r>
              <a:rPr lang="zh-CN" altLang="en-US" sz="2000" dirty="0"/>
              <a:t>表的</a:t>
            </a:r>
            <a:r>
              <a:rPr lang="en-US" altLang="zh-CN" sz="2000" dirty="0" err="1"/>
              <a:t>IX_kcbh_cjb</a:t>
            </a:r>
            <a:r>
              <a:rPr lang="en-US" altLang="zh-CN" sz="2000" dirty="0"/>
              <a:t> </a:t>
            </a:r>
            <a:r>
              <a:rPr lang="zh-CN" altLang="en-US" sz="2000" dirty="0"/>
              <a:t>索引</a:t>
            </a:r>
            <a:endParaRPr lang="zh-CN" altLang="en-US" sz="2000" dirty="0" smtClean="0">
              <a:latin typeface="+mj-ea"/>
              <a:ea typeface="+mj-ea"/>
            </a:endParaRPr>
          </a:p>
        </p:txBody>
      </p:sp>
    </p:spTree>
    <p:extLst>
      <p:ext uri="{BB962C8B-B14F-4D97-AF65-F5344CB8AC3E}">
        <p14:creationId xmlns:p14="http://schemas.microsoft.com/office/powerpoint/2010/main" val="1377265694"/>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7618" name="Rectangle 2"/>
          <p:cNvSpPr>
            <a:spLocks noGrp="1" noChangeArrowheads="1"/>
          </p:cNvSpPr>
          <p:nvPr>
            <p:ph type="title"/>
          </p:nvPr>
        </p:nvSpPr>
        <p:spPr>
          <a:xfrm>
            <a:off x="611560" y="188640"/>
            <a:ext cx="7391400" cy="563563"/>
          </a:xfrm>
        </p:spPr>
        <p:txBody>
          <a:bodyPr/>
          <a:lstStyle/>
          <a:p>
            <a:r>
              <a:rPr lang="en-US" altLang="zh-CN" dirty="0" smtClean="0"/>
              <a:t>  </a:t>
            </a:r>
            <a:r>
              <a:rPr lang="zh-CN" altLang="en-US" dirty="0" smtClean="0"/>
              <a:t>知识扩展：二、</a:t>
            </a:r>
            <a:r>
              <a:rPr lang="zh-CN" altLang="zh-CN" dirty="0" smtClean="0"/>
              <a:t>加密</a:t>
            </a:r>
            <a:r>
              <a:rPr lang="zh-CN" altLang="zh-CN" dirty="0"/>
              <a:t>视图</a:t>
            </a:r>
            <a:endParaRPr lang="zh-CN" altLang="en-US" dirty="0"/>
          </a:p>
        </p:txBody>
      </p:sp>
      <p:sp>
        <p:nvSpPr>
          <p:cNvPr id="2" name="矩形 1"/>
          <p:cNvSpPr/>
          <p:nvPr/>
        </p:nvSpPr>
        <p:spPr>
          <a:xfrm>
            <a:off x="611560" y="1540538"/>
            <a:ext cx="8280920" cy="4708981"/>
          </a:xfrm>
          <a:prstGeom prst="rect">
            <a:avLst/>
          </a:prstGeom>
        </p:spPr>
        <p:txBody>
          <a:bodyPr wrap="square">
            <a:spAutoFit/>
          </a:bodyPr>
          <a:lstStyle/>
          <a:p>
            <a:pPr algn="l"/>
            <a:r>
              <a:rPr lang="en-US" altLang="zh-CN" sz="2000" dirty="0"/>
              <a:t>1</a:t>
            </a:r>
            <a:r>
              <a:rPr lang="zh-CN" altLang="zh-CN" sz="2000" dirty="0"/>
              <a:t>． 查看</a:t>
            </a:r>
            <a:r>
              <a:rPr lang="en-US" altLang="zh-CN" sz="2000" dirty="0"/>
              <a:t>“INFORMATION_ SCHEMA.VIEWS”</a:t>
            </a:r>
            <a:r>
              <a:rPr lang="zh-CN" altLang="zh-CN" sz="2000" dirty="0"/>
              <a:t>视图</a:t>
            </a:r>
          </a:p>
          <a:p>
            <a:pPr algn="l"/>
            <a:r>
              <a:rPr lang="en-US" altLang="zh-CN" sz="2000" dirty="0"/>
              <a:t>2</a:t>
            </a:r>
            <a:r>
              <a:rPr lang="zh-CN" altLang="zh-CN" sz="2000" dirty="0"/>
              <a:t>． 创建加密视图</a:t>
            </a:r>
          </a:p>
          <a:p>
            <a:pPr algn="l"/>
            <a:r>
              <a:rPr lang="zh-CN" altLang="zh-CN" sz="2000" dirty="0"/>
              <a:t>如果不想别人看到视图的内容，可以使用</a:t>
            </a:r>
            <a:r>
              <a:rPr lang="en-US" altLang="zh-CN" sz="2000" dirty="0"/>
              <a:t>WITH ENCRYPTION</a:t>
            </a:r>
            <a:r>
              <a:rPr lang="zh-CN" altLang="zh-CN" sz="2000" dirty="0"/>
              <a:t>命令进行加密。</a:t>
            </a:r>
          </a:p>
          <a:p>
            <a:pPr algn="l"/>
            <a:r>
              <a:rPr lang="zh-CN" altLang="zh-CN" sz="2000" b="1" dirty="0"/>
              <a:t>实例</a:t>
            </a:r>
            <a:r>
              <a:rPr lang="zh-CN" altLang="zh-CN" sz="2000" b="1" dirty="0" smtClean="0"/>
              <a:t>：</a:t>
            </a:r>
            <a:r>
              <a:rPr lang="zh-CN" altLang="en-US" sz="2000" dirty="0" smtClean="0"/>
              <a:t>创建</a:t>
            </a:r>
            <a:r>
              <a:rPr lang="zh-CN" altLang="en-US" sz="2000" dirty="0"/>
              <a:t>加密视图</a:t>
            </a:r>
            <a:r>
              <a:rPr lang="en-US" altLang="zh-CN" sz="2000" dirty="0" err="1"/>
              <a:t>View_Class</a:t>
            </a:r>
            <a:r>
              <a:rPr lang="en-US" altLang="zh-CN" sz="2000" dirty="0"/>
              <a:t> </a:t>
            </a:r>
            <a:r>
              <a:rPr lang="zh-CN" altLang="en-US" sz="2000" dirty="0"/>
              <a:t>的代码</a:t>
            </a:r>
            <a:r>
              <a:rPr lang="zh-CN" altLang="en-US" sz="2000" dirty="0" smtClean="0"/>
              <a:t>如下</a:t>
            </a:r>
            <a:endParaRPr lang="zh-CN" altLang="zh-CN" sz="2000" dirty="0"/>
          </a:p>
          <a:p>
            <a:pPr algn="l"/>
            <a:r>
              <a:rPr lang="en-US" altLang="zh-CN" sz="2000" dirty="0"/>
              <a:t>USE </a:t>
            </a:r>
            <a:r>
              <a:rPr lang="en-US" altLang="zh-CN" sz="2000" dirty="0" err="1"/>
              <a:t>xjglxt</a:t>
            </a:r>
            <a:endParaRPr lang="en-US" altLang="zh-CN" sz="2000" dirty="0"/>
          </a:p>
          <a:p>
            <a:pPr algn="l"/>
            <a:r>
              <a:rPr lang="en-US" altLang="zh-CN" sz="2000" dirty="0"/>
              <a:t>GO</a:t>
            </a:r>
          </a:p>
          <a:p>
            <a:pPr algn="l"/>
            <a:r>
              <a:rPr lang="en-US" altLang="zh-CN" sz="2000" dirty="0"/>
              <a:t>CREATE VIEW </a:t>
            </a:r>
            <a:r>
              <a:rPr lang="en-US" altLang="zh-CN" sz="2000" dirty="0" err="1"/>
              <a:t>View_Class</a:t>
            </a:r>
            <a:r>
              <a:rPr lang="en-US" altLang="zh-CN" sz="2000" dirty="0"/>
              <a:t> WITH ENCRYPTION</a:t>
            </a:r>
          </a:p>
          <a:p>
            <a:pPr algn="l"/>
            <a:r>
              <a:rPr lang="en-US" altLang="zh-CN" sz="2000" dirty="0"/>
              <a:t>AS</a:t>
            </a:r>
          </a:p>
          <a:p>
            <a:pPr algn="l"/>
            <a:r>
              <a:rPr lang="en-US" altLang="zh-CN" sz="2000" dirty="0"/>
              <a:t>SELECT </a:t>
            </a:r>
            <a:r>
              <a:rPr lang="en-US" altLang="zh-CN" sz="2000" dirty="0" err="1"/>
              <a:t>xsxxb.xh</a:t>
            </a:r>
            <a:r>
              <a:rPr lang="en-US" altLang="zh-CN" sz="2000" dirty="0"/>
              <a:t>, </a:t>
            </a:r>
            <a:r>
              <a:rPr lang="en-US" altLang="zh-CN" sz="2000" dirty="0" err="1"/>
              <a:t>xsxxb.xm</a:t>
            </a:r>
            <a:r>
              <a:rPr lang="en-US" altLang="zh-CN" sz="2000" dirty="0"/>
              <a:t>, </a:t>
            </a:r>
            <a:r>
              <a:rPr lang="en-US" altLang="zh-CN" sz="2000" dirty="0" err="1"/>
              <a:t>cjb.cj,kcszb.kcmc</a:t>
            </a:r>
            <a:r>
              <a:rPr lang="en-US" altLang="zh-CN" sz="2000" dirty="0"/>
              <a:t> FROM </a:t>
            </a:r>
            <a:r>
              <a:rPr lang="en-US" altLang="zh-CN" sz="2000" dirty="0" err="1"/>
              <a:t>cjb</a:t>
            </a:r>
            <a:endParaRPr lang="en-US" altLang="zh-CN" sz="2000" dirty="0"/>
          </a:p>
          <a:p>
            <a:pPr algn="l"/>
            <a:r>
              <a:rPr lang="en-US" altLang="zh-CN" sz="2000" dirty="0"/>
              <a:t>INNER JOIN .</a:t>
            </a:r>
            <a:r>
              <a:rPr lang="en-US" altLang="zh-CN" sz="2000" dirty="0" err="1"/>
              <a:t>kcszb</a:t>
            </a:r>
            <a:r>
              <a:rPr lang="en-US" altLang="zh-CN" sz="2000" dirty="0"/>
              <a:t> ON </a:t>
            </a:r>
            <a:r>
              <a:rPr lang="en-US" altLang="zh-CN" sz="2000" dirty="0" err="1"/>
              <a:t>cjb.kcbh</a:t>
            </a:r>
            <a:r>
              <a:rPr lang="en-US" altLang="zh-CN" sz="2000" dirty="0"/>
              <a:t> = </a:t>
            </a:r>
            <a:r>
              <a:rPr lang="en-US" altLang="zh-CN" sz="2000" dirty="0" err="1"/>
              <a:t>kcszb.kcbh</a:t>
            </a:r>
            <a:endParaRPr lang="en-US" altLang="zh-CN" sz="2000" dirty="0"/>
          </a:p>
          <a:p>
            <a:pPr algn="l"/>
            <a:r>
              <a:rPr lang="en-US" altLang="zh-CN" sz="2000" dirty="0"/>
              <a:t>INNER JOIN </a:t>
            </a:r>
            <a:r>
              <a:rPr lang="en-US" altLang="zh-CN" sz="2000" dirty="0" err="1"/>
              <a:t>xsxxb</a:t>
            </a:r>
            <a:r>
              <a:rPr lang="en-US" altLang="zh-CN" sz="2000" dirty="0"/>
              <a:t> ON </a:t>
            </a:r>
            <a:r>
              <a:rPr lang="en-US" altLang="zh-CN" sz="2000" dirty="0" err="1"/>
              <a:t>cjb.xh</a:t>
            </a:r>
            <a:r>
              <a:rPr lang="en-US" altLang="zh-CN" sz="2000" dirty="0"/>
              <a:t> = </a:t>
            </a:r>
            <a:r>
              <a:rPr lang="en-US" altLang="zh-CN" sz="2000" dirty="0" err="1"/>
              <a:t>xsxxb.xh</a:t>
            </a:r>
            <a:endParaRPr lang="en-US" altLang="zh-CN" sz="2000" dirty="0"/>
          </a:p>
          <a:p>
            <a:pPr algn="l"/>
            <a:r>
              <a:rPr lang="en-US" altLang="zh-CN" sz="2000" dirty="0" smtClean="0"/>
              <a:t>GO</a:t>
            </a:r>
          </a:p>
          <a:p>
            <a:pPr algn="l"/>
            <a:r>
              <a:rPr lang="zh-CN" altLang="en-US" sz="2000" dirty="0"/>
              <a:t>加密视图</a:t>
            </a:r>
            <a:r>
              <a:rPr lang="en-US" altLang="zh-CN" sz="2000" dirty="0" err="1"/>
              <a:t>View_Class</a:t>
            </a:r>
            <a:r>
              <a:rPr lang="en-US" altLang="zh-CN" sz="2000" dirty="0"/>
              <a:t> </a:t>
            </a:r>
            <a:r>
              <a:rPr lang="zh-CN" altLang="en-US" sz="2000" dirty="0"/>
              <a:t>创建后，不能通过</a:t>
            </a:r>
            <a:r>
              <a:rPr lang="en-US" altLang="zh-CN" sz="2000" dirty="0"/>
              <a:t>SQL Server Management Studio </a:t>
            </a:r>
            <a:r>
              <a:rPr lang="zh-CN" altLang="en-US" sz="2000" dirty="0"/>
              <a:t>工具修改</a:t>
            </a:r>
            <a:r>
              <a:rPr lang="zh-CN" altLang="en-US" sz="2000" dirty="0" smtClean="0"/>
              <a:t>，要</a:t>
            </a:r>
            <a:r>
              <a:rPr lang="zh-CN" altLang="en-US" sz="2000" dirty="0"/>
              <a:t>修改只能使用</a:t>
            </a:r>
            <a:r>
              <a:rPr lang="en-US" altLang="zh-CN" sz="2000" dirty="0"/>
              <a:t>ALTER VIEW </a:t>
            </a:r>
            <a:r>
              <a:rPr lang="zh-CN" altLang="en-US" sz="2000" dirty="0"/>
              <a:t>命令进行修改</a:t>
            </a:r>
            <a:endParaRPr lang="zh-CN" altLang="zh-CN" sz="2000" dirty="0"/>
          </a:p>
        </p:txBody>
      </p:sp>
    </p:spTree>
    <p:extLst>
      <p:ext uri="{BB962C8B-B14F-4D97-AF65-F5344CB8AC3E}">
        <p14:creationId xmlns:p14="http://schemas.microsoft.com/office/powerpoint/2010/main" val="46897603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a:xfrm>
            <a:off x="539552" y="188640"/>
            <a:ext cx="7391400" cy="563563"/>
          </a:xfrm>
        </p:spPr>
        <p:txBody>
          <a:bodyPr/>
          <a:lstStyle/>
          <a:p>
            <a:r>
              <a:rPr lang="zh-CN" altLang="en-US" smtClean="0"/>
              <a:t>项目</a:t>
            </a:r>
            <a:r>
              <a:rPr lang="zh-CN" altLang="zh-CN" smtClean="0"/>
              <a:t>总结</a:t>
            </a:r>
            <a:endParaRPr lang="en-US" altLang="zh-CN" dirty="0"/>
          </a:p>
        </p:txBody>
      </p:sp>
      <p:sp>
        <p:nvSpPr>
          <p:cNvPr id="3" name="矩形 2"/>
          <p:cNvSpPr/>
          <p:nvPr/>
        </p:nvSpPr>
        <p:spPr>
          <a:xfrm>
            <a:off x="395536" y="1484784"/>
            <a:ext cx="8064896" cy="1914370"/>
          </a:xfrm>
          <a:prstGeom prst="rect">
            <a:avLst/>
          </a:prstGeom>
        </p:spPr>
        <p:txBody>
          <a:bodyPr wrap="square">
            <a:spAutoFit/>
          </a:bodyPr>
          <a:lstStyle/>
          <a:p>
            <a:pPr marL="342900" indent="-342900" algn="l" eaLnBrk="0" hangingPunct="0">
              <a:spcBef>
                <a:spcPct val="20000"/>
              </a:spcBef>
              <a:buClr>
                <a:srgbClr val="6600CC"/>
              </a:buClr>
              <a:buFont typeface="Wingdings" pitchFamily="2" charset="2"/>
              <a:buChar char="v"/>
            </a:pPr>
            <a:r>
              <a:rPr lang="zh-CN" altLang="zh-CN" sz="1600" b="1" dirty="0" smtClean="0">
                <a:latin typeface="+mn-lt"/>
                <a:ea typeface="+mn-ea"/>
              </a:rPr>
              <a:t>建立</a:t>
            </a:r>
            <a:r>
              <a:rPr lang="zh-CN" altLang="zh-CN" sz="1600" b="1" dirty="0">
                <a:latin typeface="+mn-lt"/>
                <a:ea typeface="+mn-ea"/>
              </a:rPr>
              <a:t>索引有助于快速检索数据。索引分为唯一索引、主键索引、聚集索引、非聚集索引。</a:t>
            </a:r>
          </a:p>
          <a:p>
            <a:pPr marL="342900" indent="-342900" algn="l" eaLnBrk="0" hangingPunct="0">
              <a:spcBef>
                <a:spcPct val="20000"/>
              </a:spcBef>
              <a:buClr>
                <a:srgbClr val="6600CC"/>
              </a:buClr>
              <a:buFont typeface="Wingdings" pitchFamily="2" charset="2"/>
              <a:buChar char="v"/>
            </a:pPr>
            <a:r>
              <a:rPr lang="zh-CN" altLang="zh-CN" sz="1600" b="1" dirty="0">
                <a:latin typeface="+mn-lt"/>
                <a:ea typeface="+mn-ea"/>
              </a:rPr>
              <a:t>聚集索引决定表中数据的存储顺序。一个表只能有一个聚集索引，这是因为聚集索引决定数据的物理存储顺序。非聚集索引指定表的逻辑顺序。因此，一个表可以有多个（最多</a:t>
            </a:r>
            <a:r>
              <a:rPr lang="en-US" altLang="zh-CN" sz="1600" b="1" dirty="0">
                <a:latin typeface="+mn-lt"/>
                <a:ea typeface="+mn-ea"/>
              </a:rPr>
              <a:t>249</a:t>
            </a:r>
            <a:r>
              <a:rPr lang="zh-CN" altLang="zh-CN" sz="1600" b="1" dirty="0">
                <a:latin typeface="+mn-lt"/>
                <a:ea typeface="+mn-ea"/>
              </a:rPr>
              <a:t>个）非聚集索引。</a:t>
            </a:r>
          </a:p>
          <a:p>
            <a:pPr marL="342900" indent="-342900" algn="l" eaLnBrk="0" hangingPunct="0">
              <a:spcBef>
                <a:spcPct val="20000"/>
              </a:spcBef>
              <a:buClr>
                <a:srgbClr val="6600CC"/>
              </a:buClr>
              <a:buFont typeface="Wingdings" pitchFamily="2" charset="2"/>
              <a:buChar char="v"/>
            </a:pPr>
            <a:r>
              <a:rPr lang="zh-CN" altLang="zh-CN" sz="1600" b="1" dirty="0">
                <a:latin typeface="+mn-lt"/>
                <a:ea typeface="+mn-ea"/>
              </a:rPr>
              <a:t>视图是另一种查看数据库中一个或多个表中的数据的方法。视图是一种虚拟表，通常是作为执行查询的结果而创建的。</a:t>
            </a:r>
          </a:p>
        </p:txBody>
      </p:sp>
    </p:spTree>
    <p:extLst>
      <p:ext uri="{BB962C8B-B14F-4D97-AF65-F5344CB8AC3E}">
        <p14:creationId xmlns:p14="http://schemas.microsoft.com/office/powerpoint/2010/main" val="3338739949"/>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a:xfrm>
            <a:off x="539552" y="188640"/>
            <a:ext cx="7391400" cy="563563"/>
          </a:xfrm>
        </p:spPr>
        <p:txBody>
          <a:bodyPr/>
          <a:lstStyle/>
          <a:p>
            <a:r>
              <a:rPr lang="zh-CN" altLang="zh-CN" smtClean="0"/>
              <a:t>实</a:t>
            </a:r>
            <a:r>
              <a:rPr lang="zh-CN" altLang="zh-CN"/>
              <a:t>训</a:t>
            </a:r>
            <a:endParaRPr lang="en-US" altLang="zh-CN" dirty="0"/>
          </a:p>
        </p:txBody>
      </p:sp>
      <p:sp>
        <p:nvSpPr>
          <p:cNvPr id="3" name="矩形 2"/>
          <p:cNvSpPr/>
          <p:nvPr/>
        </p:nvSpPr>
        <p:spPr>
          <a:xfrm>
            <a:off x="251520" y="1259865"/>
            <a:ext cx="8784976" cy="3416320"/>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l"/>
            <a:r>
              <a:rPr lang="en-US" altLang="zh-CN" sz="2400" dirty="0"/>
              <a:t>【</a:t>
            </a:r>
            <a:r>
              <a:rPr lang="zh-CN" altLang="en-US" sz="2400" dirty="0"/>
              <a:t>项目实战背景</a:t>
            </a:r>
            <a:r>
              <a:rPr lang="en-US" altLang="zh-CN" sz="2400" dirty="0"/>
              <a:t>】</a:t>
            </a:r>
          </a:p>
          <a:p>
            <a:pPr algn="l"/>
            <a:r>
              <a:rPr lang="zh-CN" altLang="en-US" sz="2400" dirty="0"/>
              <a:t>智游集团网上书店管理系统开发小组在创建完成数据库</a:t>
            </a:r>
            <a:r>
              <a:rPr lang="en-US" altLang="zh-CN" sz="2400" dirty="0" err="1"/>
              <a:t>BookSaleDB</a:t>
            </a:r>
            <a:r>
              <a:rPr lang="en-US" altLang="zh-CN" sz="2400" dirty="0"/>
              <a:t> </a:t>
            </a:r>
            <a:r>
              <a:rPr lang="zh-CN" altLang="en-US" sz="2400" dirty="0"/>
              <a:t>和表的</a:t>
            </a:r>
            <a:r>
              <a:rPr lang="zh-CN" altLang="en-US" sz="2400"/>
              <a:t>创建</a:t>
            </a:r>
            <a:r>
              <a:rPr lang="zh-CN" altLang="en-US" sz="2400" smtClean="0"/>
              <a:t>之后</a:t>
            </a:r>
            <a:r>
              <a:rPr lang="zh-CN" altLang="en-US" sz="2400" dirty="0"/>
              <a:t>，为实现网上购书需求，需要检查当前库存量是否能够满足采购数量，在查询到</a:t>
            </a:r>
            <a:r>
              <a:rPr lang="zh-CN" altLang="en-US" sz="2400"/>
              <a:t>某</a:t>
            </a:r>
            <a:r>
              <a:rPr lang="zh-CN" altLang="en-US" sz="2400" smtClean="0"/>
              <a:t>图书</a:t>
            </a:r>
            <a:r>
              <a:rPr lang="zh-CN" altLang="en-US" sz="2400" dirty="0"/>
              <a:t>库存数量后锁定该条记录，然后根据订购数量更新库存数量。</a:t>
            </a:r>
          </a:p>
          <a:p>
            <a:pPr algn="l"/>
            <a:r>
              <a:rPr lang="en-US" altLang="zh-CN" sz="2400" dirty="0"/>
              <a:t>【</a:t>
            </a:r>
            <a:r>
              <a:rPr lang="zh-CN" altLang="en-US" sz="2400" dirty="0"/>
              <a:t>项目实战内容</a:t>
            </a:r>
            <a:r>
              <a:rPr lang="en-US" altLang="zh-CN" sz="2400" dirty="0"/>
              <a:t>】</a:t>
            </a:r>
          </a:p>
          <a:p>
            <a:pPr algn="l"/>
            <a:r>
              <a:rPr lang="zh-CN" altLang="en-US" sz="2400" dirty="0"/>
              <a:t>任务</a:t>
            </a:r>
            <a:r>
              <a:rPr lang="en-US" altLang="zh-CN" sz="2400" dirty="0"/>
              <a:t>1</a:t>
            </a:r>
            <a:r>
              <a:rPr lang="zh-CN" altLang="en-US" sz="2400" dirty="0"/>
              <a:t>：在“</a:t>
            </a:r>
            <a:r>
              <a:rPr lang="en-US" altLang="zh-CN" sz="2400" dirty="0"/>
              <a:t>Books”</a:t>
            </a:r>
            <a:r>
              <a:rPr lang="zh-CN" altLang="en-US" sz="2400" dirty="0"/>
              <a:t>表中新建创建一个不唯一性的非聚集索引“</a:t>
            </a:r>
            <a:r>
              <a:rPr lang="en-US" altLang="zh-CN" sz="2400" dirty="0" err="1"/>
              <a:t>BookTitle</a:t>
            </a:r>
            <a:r>
              <a:rPr lang="en-US" altLang="zh-CN" sz="2400" dirty="0"/>
              <a:t>”</a:t>
            </a:r>
            <a:r>
              <a:rPr lang="zh-CN" altLang="en-US" sz="2400" dirty="0"/>
              <a:t>。</a:t>
            </a:r>
          </a:p>
          <a:p>
            <a:pPr algn="l"/>
            <a:r>
              <a:rPr lang="zh-CN" altLang="en-US" sz="2400" dirty="0"/>
              <a:t>任务</a:t>
            </a:r>
            <a:r>
              <a:rPr lang="en-US" altLang="zh-CN" sz="2400" dirty="0"/>
              <a:t>2</a:t>
            </a:r>
            <a:r>
              <a:rPr lang="zh-CN" altLang="en-US" sz="2400" dirty="0"/>
              <a:t>：创建一个能够显示图书标题和对应类别名称的视图。</a:t>
            </a:r>
            <a:endParaRPr lang="zh-CN" altLang="zh-CN" sz="2400" dirty="0">
              <a:latin typeface="宋体" pitchFamily="2" charset="-122"/>
              <a:ea typeface="宋体" pitchFamily="2" charset="-122"/>
            </a:endParaRPr>
          </a:p>
        </p:txBody>
      </p:sp>
    </p:spTree>
    <p:extLst>
      <p:ext uri="{BB962C8B-B14F-4D97-AF65-F5344CB8AC3E}">
        <p14:creationId xmlns:p14="http://schemas.microsoft.com/office/powerpoint/2010/main" val="318665800"/>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pPr eaLnBrk="1" hangingPunct="1"/>
            <a:r>
              <a:rPr lang="zh-CN" altLang="en-US" smtClean="0"/>
              <a:t>学习目标</a:t>
            </a:r>
          </a:p>
        </p:txBody>
      </p:sp>
      <p:sp>
        <p:nvSpPr>
          <p:cNvPr id="5124" name="Rectangle 3"/>
          <p:cNvSpPr>
            <a:spLocks noGrp="1" noChangeArrowheads="1"/>
          </p:cNvSpPr>
          <p:nvPr>
            <p:ph idx="1"/>
          </p:nvPr>
        </p:nvSpPr>
        <p:spPr/>
        <p:txBody>
          <a:bodyPr/>
          <a:lstStyle/>
          <a:p>
            <a:pPr lvl="1" eaLnBrk="1" hangingPunct="1">
              <a:buFont typeface="Wingdings" pitchFamily="2" charset="2"/>
              <a:buNone/>
            </a:pPr>
            <a:r>
              <a:rPr lang="zh-CN" altLang="zh-CN" dirty="0"/>
              <a:t>学习完本项目后，将能够：</a:t>
            </a:r>
            <a:endParaRPr lang="zh-CN" altLang="en-US" dirty="0" smtClean="0"/>
          </a:p>
          <a:p>
            <a:r>
              <a:rPr lang="zh-CN" altLang="en-US" dirty="0"/>
              <a:t>理解索引和视图的概念</a:t>
            </a:r>
          </a:p>
          <a:p>
            <a:r>
              <a:rPr lang="zh-CN" altLang="en-US" dirty="0" smtClean="0"/>
              <a:t>掌握</a:t>
            </a:r>
            <a:r>
              <a:rPr lang="zh-CN" altLang="en-US" dirty="0"/>
              <a:t>如何创建索引</a:t>
            </a:r>
          </a:p>
          <a:p>
            <a:r>
              <a:rPr lang="zh-CN" altLang="en-US" dirty="0" smtClean="0"/>
              <a:t>掌握</a:t>
            </a:r>
            <a:r>
              <a:rPr lang="zh-CN" altLang="en-US" dirty="0"/>
              <a:t>如何创建并使用视图</a:t>
            </a:r>
            <a:endParaRPr lang="zh-CN" altLang="zh-CN" sz="3200" dirty="0"/>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539552" y="188640"/>
            <a:ext cx="7391400" cy="563563"/>
          </a:xfrm>
        </p:spPr>
        <p:txBody>
          <a:bodyPr/>
          <a:lstStyle/>
          <a:p>
            <a:pPr eaLnBrk="1" hangingPunct="1"/>
            <a:r>
              <a:rPr lang="zh-CN" altLang="en-US" smtClean="0"/>
              <a:t>知识重点</a:t>
            </a:r>
          </a:p>
        </p:txBody>
      </p:sp>
      <p:sp>
        <p:nvSpPr>
          <p:cNvPr id="6148" name="Rectangle 3"/>
          <p:cNvSpPr>
            <a:spLocks noGrp="1" noChangeArrowheads="1"/>
          </p:cNvSpPr>
          <p:nvPr>
            <p:ph idx="1"/>
          </p:nvPr>
        </p:nvSpPr>
        <p:spPr>
          <a:xfrm>
            <a:off x="468313" y="1628775"/>
            <a:ext cx="8229600" cy="1887538"/>
          </a:xfrm>
        </p:spPr>
        <p:txBody>
          <a:bodyPr/>
          <a:lstStyle/>
          <a:p>
            <a:pPr lvl="1" eaLnBrk="1" hangingPunct="1">
              <a:buFont typeface="Wingdings" pitchFamily="2" charset="2"/>
              <a:buNone/>
            </a:pPr>
            <a:endParaRPr lang="zh-CN" altLang="en-US" dirty="0" smtClean="0"/>
          </a:p>
          <a:p>
            <a:pPr lvl="0"/>
            <a:r>
              <a:rPr lang="zh-CN" altLang="zh-CN" sz="3600" dirty="0"/>
              <a:t>视图的应用</a:t>
            </a:r>
          </a:p>
          <a:p>
            <a:r>
              <a:rPr lang="zh-CN" altLang="zh-CN" sz="3600" dirty="0"/>
              <a:t>创建并使用索引</a:t>
            </a:r>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467544" y="188640"/>
            <a:ext cx="7391400" cy="563563"/>
          </a:xfrm>
        </p:spPr>
        <p:txBody>
          <a:bodyPr/>
          <a:lstStyle/>
          <a:p>
            <a:pPr eaLnBrk="1" hangingPunct="1"/>
            <a:r>
              <a:rPr lang="zh-CN" altLang="en-US" smtClean="0"/>
              <a:t>知识难点</a:t>
            </a:r>
            <a:endParaRPr lang="zh-CN" altLang="en-US" dirty="0" smtClean="0"/>
          </a:p>
        </p:txBody>
      </p:sp>
      <p:sp>
        <p:nvSpPr>
          <p:cNvPr id="6148" name="Rectangle 3"/>
          <p:cNvSpPr>
            <a:spLocks noGrp="1" noChangeArrowheads="1"/>
          </p:cNvSpPr>
          <p:nvPr>
            <p:ph idx="1"/>
          </p:nvPr>
        </p:nvSpPr>
        <p:spPr>
          <a:xfrm>
            <a:off x="468313" y="1628775"/>
            <a:ext cx="8229600" cy="1887538"/>
          </a:xfrm>
        </p:spPr>
        <p:txBody>
          <a:bodyPr/>
          <a:lstStyle/>
          <a:p>
            <a:pPr lvl="1" eaLnBrk="1" hangingPunct="1">
              <a:buFont typeface="Wingdings" pitchFamily="2" charset="2"/>
              <a:buNone/>
            </a:pPr>
            <a:endParaRPr lang="zh-CN" altLang="en-US" dirty="0" smtClean="0"/>
          </a:p>
          <a:p>
            <a:pPr lvl="0"/>
            <a:r>
              <a:rPr lang="zh-CN" altLang="en-US" sz="3600" dirty="0"/>
              <a:t>视图的</a:t>
            </a:r>
            <a:r>
              <a:rPr lang="zh-CN" altLang="en-US" sz="3600" dirty="0" smtClean="0"/>
              <a:t>应用</a:t>
            </a:r>
            <a:endParaRPr lang="zh-CN" altLang="zh-CN" sz="3600" dirty="0"/>
          </a:p>
        </p:txBody>
      </p:sp>
    </p:spTree>
    <p:extLst>
      <p:ext uri="{BB962C8B-B14F-4D97-AF65-F5344CB8AC3E}">
        <p14:creationId xmlns:p14="http://schemas.microsoft.com/office/powerpoint/2010/main" val="1895800040"/>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065" name="Rectangle 265"/>
          <p:cNvSpPr>
            <a:spLocks noChangeArrowheads="1"/>
          </p:cNvSpPr>
          <p:nvPr/>
        </p:nvSpPr>
        <p:spPr bwMode="auto">
          <a:xfrm>
            <a:off x="395536" y="715719"/>
            <a:ext cx="8229600" cy="79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l"/>
            <a:r>
              <a:rPr lang="zh-CN" altLang="en-US" sz="2800" dirty="0">
                <a:ea typeface="黑体" pitchFamily="2" charset="-122"/>
              </a:rPr>
              <a:t>什么是索引</a:t>
            </a:r>
          </a:p>
        </p:txBody>
      </p:sp>
      <p:pic>
        <p:nvPicPr>
          <p:cNvPr id="333066" name="Picture 26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0063" y="2996952"/>
            <a:ext cx="3333750" cy="334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33067" name="Rectangle 267"/>
          <p:cNvSpPr>
            <a:spLocks noChangeArrowheads="1"/>
          </p:cNvSpPr>
          <p:nvPr/>
        </p:nvSpPr>
        <p:spPr bwMode="auto">
          <a:xfrm>
            <a:off x="424529" y="1484313"/>
            <a:ext cx="8229600" cy="12966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gn="l">
              <a:spcBef>
                <a:spcPct val="20000"/>
              </a:spcBef>
              <a:buClr>
                <a:srgbClr val="6600CC"/>
              </a:buClr>
              <a:buFont typeface="Wingdings" pitchFamily="2" charset="2"/>
              <a:buChar char="q"/>
            </a:pPr>
            <a:r>
              <a:rPr lang="zh-CN" altLang="en-US" sz="2400" dirty="0">
                <a:ea typeface="黑体" pitchFamily="2" charset="-122"/>
              </a:rPr>
              <a:t>汉语字典中的汉字按</a:t>
            </a:r>
            <a:r>
              <a:rPr lang="zh-CN" altLang="en-US" sz="2400" dirty="0">
                <a:solidFill>
                  <a:srgbClr val="FF0000"/>
                </a:solidFill>
                <a:ea typeface="黑体" pitchFamily="2" charset="-122"/>
              </a:rPr>
              <a:t>页</a:t>
            </a:r>
            <a:r>
              <a:rPr lang="zh-CN" altLang="en-US" sz="2400" dirty="0">
                <a:ea typeface="黑体" pitchFamily="2" charset="-122"/>
              </a:rPr>
              <a:t>存放，一般都有汉语拼音目录（</a:t>
            </a:r>
            <a:r>
              <a:rPr lang="zh-CN" altLang="en-US" sz="2400" dirty="0">
                <a:solidFill>
                  <a:srgbClr val="FF0000"/>
                </a:solidFill>
                <a:ea typeface="黑体" pitchFamily="2" charset="-122"/>
              </a:rPr>
              <a:t>索引</a:t>
            </a:r>
            <a:r>
              <a:rPr lang="zh-CN" altLang="en-US" sz="2400" dirty="0">
                <a:ea typeface="黑体" pitchFamily="2" charset="-122"/>
              </a:rPr>
              <a:t>）、偏旁部首目录等</a:t>
            </a:r>
          </a:p>
          <a:p>
            <a:pPr marL="342900" indent="-342900" algn="l">
              <a:spcBef>
                <a:spcPct val="20000"/>
              </a:spcBef>
              <a:buClr>
                <a:srgbClr val="6600CC"/>
              </a:buClr>
              <a:buFont typeface="Wingdings" pitchFamily="2" charset="2"/>
              <a:buChar char="q"/>
            </a:pPr>
            <a:r>
              <a:rPr lang="zh-CN" altLang="en-US" sz="2400" dirty="0">
                <a:ea typeface="黑体" pitchFamily="2" charset="-122"/>
              </a:rPr>
              <a:t>我们可以根据拼音或偏旁部首，</a:t>
            </a:r>
            <a:r>
              <a:rPr lang="zh-CN" altLang="en-US" sz="2400" dirty="0">
                <a:solidFill>
                  <a:srgbClr val="FF0000"/>
                </a:solidFill>
                <a:ea typeface="黑体" pitchFamily="2" charset="-122"/>
              </a:rPr>
              <a:t>快速</a:t>
            </a:r>
            <a:r>
              <a:rPr lang="zh-CN" altLang="en-US" sz="2400" dirty="0">
                <a:ea typeface="黑体" pitchFamily="2" charset="-122"/>
              </a:rPr>
              <a:t>查找某个字词</a:t>
            </a:r>
          </a:p>
        </p:txBody>
      </p:sp>
      <p:graphicFrame>
        <p:nvGraphicFramePr>
          <p:cNvPr id="6" name="图示 5"/>
          <p:cNvGraphicFramePr/>
          <p:nvPr>
            <p:extLst>
              <p:ext uri="{D42A27DB-BD31-4B8C-83A1-F6EECF244321}">
                <p14:modId xmlns:p14="http://schemas.microsoft.com/office/powerpoint/2010/main" val="2637551073"/>
              </p:ext>
            </p:extLst>
          </p:nvPr>
        </p:nvGraphicFramePr>
        <p:xfrm>
          <a:off x="414744" y="2996952"/>
          <a:ext cx="4572000" cy="334327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文本框 6"/>
          <p:cNvSpPr txBox="1"/>
          <p:nvPr/>
        </p:nvSpPr>
        <p:spPr>
          <a:xfrm>
            <a:off x="395536" y="188640"/>
            <a:ext cx="2698175" cy="523220"/>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none" rtlCol="0">
            <a:spAutoFit/>
          </a:bodyPr>
          <a:lstStyle/>
          <a:p>
            <a:r>
              <a:rPr lang="zh-CN" altLang="en-US" sz="2800" dirty="0" smtClean="0">
                <a:solidFill>
                  <a:schemeClr val="bg1"/>
                </a:solidFill>
                <a:latin typeface="+mj-ea"/>
                <a:ea typeface="+mj-ea"/>
              </a:rPr>
              <a:t>基础知识：索引</a:t>
            </a:r>
          </a:p>
        </p:txBody>
      </p:sp>
    </p:spTree>
    <p:extLst>
      <p:ext uri="{BB962C8B-B14F-4D97-AF65-F5344CB8AC3E}">
        <p14:creationId xmlns:p14="http://schemas.microsoft.com/office/powerpoint/2010/main" val="2911148600"/>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333066"/>
                                        </p:tgtEl>
                                        <p:attrNameLst>
                                          <p:attrName>style.visibility</p:attrName>
                                        </p:attrNameLst>
                                      </p:cBhvr>
                                      <p:to>
                                        <p:strVal val="visible"/>
                                      </p:to>
                                    </p:set>
                                    <p:animEffect transition="in" filter="circle(in)">
                                      <p:cBhvr>
                                        <p:cTn id="7" dur="2000"/>
                                        <p:tgtEl>
                                          <p:spTgt spid="333066"/>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6">
                                            <p:graphicEl>
                                              <a:dgm id="{2DCD1786-4B6A-42D2-A47F-F58F30E7E91E}"/>
                                            </p:graphicEl>
                                          </p:spTgt>
                                        </p:tgtEl>
                                        <p:attrNameLst>
                                          <p:attrName>style.visibility</p:attrName>
                                        </p:attrNameLst>
                                      </p:cBhvr>
                                      <p:to>
                                        <p:strVal val="visible"/>
                                      </p:to>
                                    </p:set>
                                    <p:anim calcmode="lin" valueType="num">
                                      <p:cBhvr>
                                        <p:cTn id="12" dur="500" fill="hold"/>
                                        <p:tgtEl>
                                          <p:spTgt spid="6">
                                            <p:graphicEl>
                                              <a:dgm id="{2DCD1786-4B6A-42D2-A47F-F58F30E7E91E}"/>
                                            </p:graphicEl>
                                          </p:spTgt>
                                        </p:tgtEl>
                                        <p:attrNameLst>
                                          <p:attrName>ppt_w</p:attrName>
                                        </p:attrNameLst>
                                      </p:cBhvr>
                                      <p:tavLst>
                                        <p:tav tm="0">
                                          <p:val>
                                            <p:fltVal val="0"/>
                                          </p:val>
                                        </p:tav>
                                        <p:tav tm="100000">
                                          <p:val>
                                            <p:strVal val="#ppt_w"/>
                                          </p:val>
                                        </p:tav>
                                      </p:tavLst>
                                    </p:anim>
                                    <p:anim calcmode="lin" valueType="num">
                                      <p:cBhvr>
                                        <p:cTn id="13" dur="500" fill="hold"/>
                                        <p:tgtEl>
                                          <p:spTgt spid="6">
                                            <p:graphicEl>
                                              <a:dgm id="{2DCD1786-4B6A-42D2-A47F-F58F30E7E91E}"/>
                                            </p:graphicEl>
                                          </p:spTgt>
                                        </p:tgtEl>
                                        <p:attrNameLst>
                                          <p:attrName>ppt_h</p:attrName>
                                        </p:attrNameLst>
                                      </p:cBhvr>
                                      <p:tavLst>
                                        <p:tav tm="0">
                                          <p:val>
                                            <p:fltVal val="0"/>
                                          </p:val>
                                        </p:tav>
                                        <p:tav tm="100000">
                                          <p:val>
                                            <p:strVal val="#ppt_h"/>
                                          </p:val>
                                        </p:tav>
                                      </p:tavLst>
                                    </p:anim>
                                    <p:animEffect transition="in" filter="fade">
                                      <p:cBhvr>
                                        <p:cTn id="14" dur="500"/>
                                        <p:tgtEl>
                                          <p:spTgt spid="6">
                                            <p:graphicEl>
                                              <a:dgm id="{2DCD1786-4B6A-42D2-A47F-F58F30E7E91E}"/>
                                            </p:graphicEl>
                                          </p:spTgt>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6">
                                            <p:graphicEl>
                                              <a:dgm id="{F59FE4E6-4895-4BE6-ACCC-BCF2FC8EAB34}"/>
                                            </p:graphicEl>
                                          </p:spTgt>
                                        </p:tgtEl>
                                        <p:attrNameLst>
                                          <p:attrName>style.visibility</p:attrName>
                                        </p:attrNameLst>
                                      </p:cBhvr>
                                      <p:to>
                                        <p:strVal val="visible"/>
                                      </p:to>
                                    </p:set>
                                    <p:anim calcmode="lin" valueType="num">
                                      <p:cBhvr>
                                        <p:cTn id="19" dur="500" fill="hold"/>
                                        <p:tgtEl>
                                          <p:spTgt spid="6">
                                            <p:graphicEl>
                                              <a:dgm id="{F59FE4E6-4895-4BE6-ACCC-BCF2FC8EAB34}"/>
                                            </p:graphicEl>
                                          </p:spTgt>
                                        </p:tgtEl>
                                        <p:attrNameLst>
                                          <p:attrName>ppt_w</p:attrName>
                                        </p:attrNameLst>
                                      </p:cBhvr>
                                      <p:tavLst>
                                        <p:tav tm="0">
                                          <p:val>
                                            <p:fltVal val="0"/>
                                          </p:val>
                                        </p:tav>
                                        <p:tav tm="100000">
                                          <p:val>
                                            <p:strVal val="#ppt_w"/>
                                          </p:val>
                                        </p:tav>
                                      </p:tavLst>
                                    </p:anim>
                                    <p:anim calcmode="lin" valueType="num">
                                      <p:cBhvr>
                                        <p:cTn id="20" dur="500" fill="hold"/>
                                        <p:tgtEl>
                                          <p:spTgt spid="6">
                                            <p:graphicEl>
                                              <a:dgm id="{F59FE4E6-4895-4BE6-ACCC-BCF2FC8EAB34}"/>
                                            </p:graphicEl>
                                          </p:spTgt>
                                        </p:tgtEl>
                                        <p:attrNameLst>
                                          <p:attrName>ppt_h</p:attrName>
                                        </p:attrNameLst>
                                      </p:cBhvr>
                                      <p:tavLst>
                                        <p:tav tm="0">
                                          <p:val>
                                            <p:fltVal val="0"/>
                                          </p:val>
                                        </p:tav>
                                        <p:tav tm="100000">
                                          <p:val>
                                            <p:strVal val="#ppt_h"/>
                                          </p:val>
                                        </p:tav>
                                      </p:tavLst>
                                    </p:anim>
                                    <p:animEffect transition="in" filter="fade">
                                      <p:cBhvr>
                                        <p:cTn id="21" dur="500"/>
                                        <p:tgtEl>
                                          <p:spTgt spid="6">
                                            <p:graphicEl>
                                              <a:dgm id="{F59FE4E6-4895-4BE6-ACCC-BCF2FC8EAB34}"/>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lvlOne"/>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568" name="Rectangle 264"/>
          <p:cNvSpPr>
            <a:spLocks noChangeArrowheads="1"/>
          </p:cNvSpPr>
          <p:nvPr/>
        </p:nvSpPr>
        <p:spPr bwMode="auto">
          <a:xfrm>
            <a:off x="179512" y="959081"/>
            <a:ext cx="8085584" cy="5665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l"/>
            <a:r>
              <a:rPr lang="zh-CN" altLang="en-US" sz="2800" dirty="0">
                <a:ea typeface="黑体" pitchFamily="2" charset="-122"/>
              </a:rPr>
              <a:t>什么是索引</a:t>
            </a:r>
          </a:p>
        </p:txBody>
      </p:sp>
      <p:sp>
        <p:nvSpPr>
          <p:cNvPr id="354575" name="Rectangle 271"/>
          <p:cNvSpPr>
            <a:spLocks noChangeArrowheads="1"/>
          </p:cNvSpPr>
          <p:nvPr/>
        </p:nvSpPr>
        <p:spPr bwMode="auto">
          <a:xfrm>
            <a:off x="323528" y="1772816"/>
            <a:ext cx="8352928" cy="460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gn="l">
              <a:spcBef>
                <a:spcPct val="20000"/>
              </a:spcBef>
              <a:buClr>
                <a:srgbClr val="6600CC"/>
              </a:buClr>
              <a:buFont typeface="Wingdings" pitchFamily="2" charset="2"/>
              <a:buChar char="q"/>
            </a:pPr>
            <a:r>
              <a:rPr lang="en-US" altLang="zh-CN" sz="2800" dirty="0">
                <a:ea typeface="黑体" pitchFamily="2" charset="-122"/>
              </a:rPr>
              <a:t>SQL Server</a:t>
            </a:r>
            <a:r>
              <a:rPr lang="zh-CN" altLang="en-US" sz="2800" dirty="0">
                <a:ea typeface="黑体" pitchFamily="2" charset="-122"/>
              </a:rPr>
              <a:t>中的数据也是按</a:t>
            </a:r>
            <a:r>
              <a:rPr lang="zh-CN" altLang="en-US" sz="2800" dirty="0" smtClean="0">
                <a:ea typeface="黑体" pitchFamily="2" charset="-122"/>
              </a:rPr>
              <a:t>页存放。</a:t>
            </a:r>
            <a:endParaRPr lang="zh-CN" altLang="en-US" sz="2800" dirty="0">
              <a:ea typeface="黑体" pitchFamily="2" charset="-122"/>
            </a:endParaRPr>
          </a:p>
          <a:p>
            <a:pPr marL="342900" indent="-342900" algn="l">
              <a:spcBef>
                <a:spcPct val="20000"/>
              </a:spcBef>
              <a:buClr>
                <a:srgbClr val="6600CC"/>
              </a:buClr>
              <a:buFont typeface="Wingdings" pitchFamily="2" charset="2"/>
              <a:buChar char="q"/>
            </a:pPr>
            <a:r>
              <a:rPr lang="zh-CN" altLang="en-US" sz="2800" b="1" dirty="0">
                <a:solidFill>
                  <a:srgbClr val="FF0000"/>
                </a:solidFill>
                <a:ea typeface="黑体" pitchFamily="2" charset="-122"/>
              </a:rPr>
              <a:t>索引：</a:t>
            </a:r>
            <a:r>
              <a:rPr lang="zh-CN" altLang="en-US" sz="2800" dirty="0">
                <a:ea typeface="黑体" pitchFamily="2" charset="-122"/>
              </a:rPr>
              <a:t>是</a:t>
            </a:r>
            <a:r>
              <a:rPr lang="en-US" altLang="zh-CN" sz="2800" dirty="0">
                <a:ea typeface="黑体" pitchFamily="2" charset="-122"/>
              </a:rPr>
              <a:t>SQL Server</a:t>
            </a:r>
            <a:r>
              <a:rPr lang="zh-CN" altLang="en-US" sz="2800" dirty="0">
                <a:ea typeface="黑体" pitchFamily="2" charset="-122"/>
              </a:rPr>
              <a:t>编排数据的内部方法。它为</a:t>
            </a:r>
            <a:r>
              <a:rPr lang="en-US" altLang="zh-CN" sz="2800" dirty="0">
                <a:ea typeface="黑体" pitchFamily="2" charset="-122"/>
              </a:rPr>
              <a:t>SQL Server</a:t>
            </a:r>
            <a:r>
              <a:rPr lang="zh-CN" altLang="en-US" sz="2800" dirty="0">
                <a:ea typeface="黑体" pitchFamily="2" charset="-122"/>
              </a:rPr>
              <a:t>提供一种方法来编排查询数据 。</a:t>
            </a:r>
          </a:p>
          <a:p>
            <a:pPr marL="342900" indent="-342900" algn="l">
              <a:spcBef>
                <a:spcPct val="20000"/>
              </a:spcBef>
              <a:buClr>
                <a:srgbClr val="6600CC"/>
              </a:buClr>
              <a:buFont typeface="Wingdings" pitchFamily="2" charset="2"/>
              <a:buChar char="q"/>
            </a:pPr>
            <a:r>
              <a:rPr lang="zh-CN" altLang="en-US" sz="2800" b="1" dirty="0">
                <a:solidFill>
                  <a:srgbClr val="FF0000"/>
                </a:solidFill>
                <a:ea typeface="黑体" pitchFamily="2" charset="-122"/>
              </a:rPr>
              <a:t>索引页：</a:t>
            </a:r>
            <a:r>
              <a:rPr lang="zh-CN" altLang="en-US" sz="2800" dirty="0">
                <a:ea typeface="黑体" pitchFamily="2" charset="-122"/>
              </a:rPr>
              <a:t>数据库中存储索引的数据页；索引页类似于汉语字（词）典中按拼音或笔画排序的目录页。</a:t>
            </a:r>
          </a:p>
          <a:p>
            <a:pPr marL="342900" indent="-342900" algn="l">
              <a:spcBef>
                <a:spcPct val="20000"/>
              </a:spcBef>
              <a:buClr>
                <a:srgbClr val="6600CC"/>
              </a:buClr>
              <a:buFont typeface="Wingdings" pitchFamily="2" charset="2"/>
              <a:buChar char="q"/>
            </a:pPr>
            <a:r>
              <a:rPr lang="zh-CN" altLang="en-US" sz="2800" b="1" dirty="0">
                <a:solidFill>
                  <a:srgbClr val="FF0000"/>
                </a:solidFill>
                <a:ea typeface="黑体" pitchFamily="2" charset="-122"/>
              </a:rPr>
              <a:t>索引的作用</a:t>
            </a:r>
            <a:r>
              <a:rPr lang="zh-CN" altLang="en-US" sz="2800" dirty="0">
                <a:ea typeface="黑体" pitchFamily="2" charset="-122"/>
              </a:rPr>
              <a:t>：通过使用索引，可以大大提高数据库的检索速度，改善数据库性能。</a:t>
            </a:r>
          </a:p>
        </p:txBody>
      </p:sp>
      <p:sp>
        <p:nvSpPr>
          <p:cNvPr id="4" name="文本框 3"/>
          <p:cNvSpPr txBox="1"/>
          <p:nvPr/>
        </p:nvSpPr>
        <p:spPr>
          <a:xfrm>
            <a:off x="395536" y="188640"/>
            <a:ext cx="2698175" cy="523220"/>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none" rtlCol="0">
            <a:spAutoFit/>
          </a:bodyPr>
          <a:lstStyle/>
          <a:p>
            <a:r>
              <a:rPr lang="zh-CN" altLang="en-US" sz="2800" dirty="0" smtClean="0">
                <a:solidFill>
                  <a:schemeClr val="bg1"/>
                </a:solidFill>
                <a:latin typeface="+mj-ea"/>
                <a:ea typeface="+mj-ea"/>
              </a:rPr>
              <a:t>基础知识：索引</a:t>
            </a:r>
          </a:p>
        </p:txBody>
      </p:sp>
    </p:spTree>
    <p:extLst>
      <p:ext uri="{BB962C8B-B14F-4D97-AF65-F5344CB8AC3E}">
        <p14:creationId xmlns:p14="http://schemas.microsoft.com/office/powerpoint/2010/main" val="110396251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54575">
                                            <p:txEl>
                                              <p:pRg st="0" end="0"/>
                                            </p:txEl>
                                          </p:spTgt>
                                        </p:tgtEl>
                                        <p:attrNameLst>
                                          <p:attrName>style.visibility</p:attrName>
                                        </p:attrNameLst>
                                      </p:cBhvr>
                                      <p:to>
                                        <p:strVal val="visible"/>
                                      </p:to>
                                    </p:set>
                                    <p:anim calcmode="lin" valueType="num">
                                      <p:cBhvr>
                                        <p:cTn id="7" dur="500" fill="hold"/>
                                        <p:tgtEl>
                                          <p:spTgt spid="35457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54575">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54575">
                                            <p:txEl>
                                              <p:pRg st="0" end="0"/>
                                            </p:txEl>
                                          </p:spTgt>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54575">
                                            <p:txEl>
                                              <p:pRg st="1" end="1"/>
                                            </p:txEl>
                                          </p:spTgt>
                                        </p:tgtEl>
                                        <p:attrNameLst>
                                          <p:attrName>style.visibility</p:attrName>
                                        </p:attrNameLst>
                                      </p:cBhvr>
                                      <p:to>
                                        <p:strVal val="visible"/>
                                      </p:to>
                                    </p:set>
                                    <p:anim calcmode="lin" valueType="num">
                                      <p:cBhvr>
                                        <p:cTn id="13" dur="500" fill="hold"/>
                                        <p:tgtEl>
                                          <p:spTgt spid="354575">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54575">
                                            <p:txEl>
                                              <p:pRg st="1" end="1"/>
                                            </p:txEl>
                                          </p:spTgt>
                                        </p:tgtEl>
                                        <p:attrNameLst>
                                          <p:attrName>ppt_h</p:attrName>
                                        </p:attrNameLst>
                                      </p:cBhvr>
                                      <p:tavLst>
                                        <p:tav tm="0">
                                          <p:val>
                                            <p:fltVal val="0"/>
                                          </p:val>
                                        </p:tav>
                                        <p:tav tm="100000">
                                          <p:val>
                                            <p:strVal val="#ppt_h"/>
                                          </p:val>
                                        </p:tav>
                                      </p:tavLst>
                                    </p:anim>
                                    <p:animEffect transition="in" filter="fade">
                                      <p:cBhvr>
                                        <p:cTn id="15" dur="500"/>
                                        <p:tgtEl>
                                          <p:spTgt spid="354575">
                                            <p:txEl>
                                              <p:pRg st="1" end="1"/>
                                            </p:txEl>
                                          </p:spTgt>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54575">
                                            <p:txEl>
                                              <p:pRg st="2" end="2"/>
                                            </p:txEl>
                                          </p:spTgt>
                                        </p:tgtEl>
                                        <p:attrNameLst>
                                          <p:attrName>style.visibility</p:attrName>
                                        </p:attrNameLst>
                                      </p:cBhvr>
                                      <p:to>
                                        <p:strVal val="visible"/>
                                      </p:to>
                                    </p:set>
                                    <p:anim calcmode="lin" valueType="num">
                                      <p:cBhvr>
                                        <p:cTn id="19" dur="500" fill="hold"/>
                                        <p:tgtEl>
                                          <p:spTgt spid="354575">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354575">
                                            <p:txEl>
                                              <p:pRg st="2" end="2"/>
                                            </p:txEl>
                                          </p:spTgt>
                                        </p:tgtEl>
                                        <p:attrNameLst>
                                          <p:attrName>ppt_h</p:attrName>
                                        </p:attrNameLst>
                                      </p:cBhvr>
                                      <p:tavLst>
                                        <p:tav tm="0">
                                          <p:val>
                                            <p:fltVal val="0"/>
                                          </p:val>
                                        </p:tav>
                                        <p:tav tm="100000">
                                          <p:val>
                                            <p:strVal val="#ppt_h"/>
                                          </p:val>
                                        </p:tav>
                                      </p:tavLst>
                                    </p:anim>
                                    <p:animEffect transition="in" filter="fade">
                                      <p:cBhvr>
                                        <p:cTn id="21" dur="500"/>
                                        <p:tgtEl>
                                          <p:spTgt spid="354575">
                                            <p:txEl>
                                              <p:pRg st="2" end="2"/>
                                            </p:txEl>
                                          </p:spTgt>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354575">
                                            <p:txEl>
                                              <p:pRg st="3" end="3"/>
                                            </p:txEl>
                                          </p:spTgt>
                                        </p:tgtEl>
                                        <p:attrNameLst>
                                          <p:attrName>style.visibility</p:attrName>
                                        </p:attrNameLst>
                                      </p:cBhvr>
                                      <p:to>
                                        <p:strVal val="visible"/>
                                      </p:to>
                                    </p:set>
                                    <p:anim calcmode="lin" valueType="num">
                                      <p:cBhvr>
                                        <p:cTn id="25" dur="500" fill="hold"/>
                                        <p:tgtEl>
                                          <p:spTgt spid="354575">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354575">
                                            <p:txEl>
                                              <p:pRg st="3" end="3"/>
                                            </p:txEl>
                                          </p:spTgt>
                                        </p:tgtEl>
                                        <p:attrNameLst>
                                          <p:attrName>ppt_h</p:attrName>
                                        </p:attrNameLst>
                                      </p:cBhvr>
                                      <p:tavLst>
                                        <p:tav tm="0">
                                          <p:val>
                                            <p:fltVal val="0"/>
                                          </p:val>
                                        </p:tav>
                                        <p:tav tm="100000">
                                          <p:val>
                                            <p:strVal val="#ppt_h"/>
                                          </p:val>
                                        </p:tav>
                                      </p:tavLst>
                                    </p:anim>
                                    <p:animEffect transition="in" filter="fade">
                                      <p:cBhvr>
                                        <p:cTn id="27" dur="500"/>
                                        <p:tgtEl>
                                          <p:spTgt spid="35457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457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850" name="Rectangle 2"/>
          <p:cNvSpPr>
            <a:spLocks noGrp="1" noChangeArrowheads="1"/>
          </p:cNvSpPr>
          <p:nvPr>
            <p:ph type="title"/>
          </p:nvPr>
        </p:nvSpPr>
        <p:spPr>
          <a:xfrm>
            <a:off x="179512" y="908720"/>
            <a:ext cx="7391400" cy="563563"/>
          </a:xfrm>
        </p:spPr>
        <p:txBody>
          <a:bodyPr/>
          <a:lstStyle/>
          <a:p>
            <a:r>
              <a:rPr lang="zh-CN" altLang="en-US" sz="2000" dirty="0">
                <a:solidFill>
                  <a:schemeClr val="tx1"/>
                </a:solidFill>
                <a:latin typeface="SimSun" pitchFamily="2" charset="-122"/>
              </a:rPr>
              <a:t>索引类型</a:t>
            </a:r>
            <a:endParaRPr lang="zh-CN" altLang="en-US" sz="2000" dirty="0">
              <a:solidFill>
                <a:schemeClr val="tx1"/>
              </a:solidFill>
            </a:endParaRPr>
          </a:p>
        </p:txBody>
      </p:sp>
      <p:graphicFrame>
        <p:nvGraphicFramePr>
          <p:cNvPr id="2" name="图示 1"/>
          <p:cNvGraphicFramePr/>
          <p:nvPr>
            <p:extLst>
              <p:ext uri="{D42A27DB-BD31-4B8C-83A1-F6EECF244321}">
                <p14:modId xmlns:p14="http://schemas.microsoft.com/office/powerpoint/2010/main" val="4045317613"/>
              </p:ext>
            </p:extLst>
          </p:nvPr>
        </p:nvGraphicFramePr>
        <p:xfrm>
          <a:off x="395536" y="1556792"/>
          <a:ext cx="8280400" cy="49672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文本框 3"/>
          <p:cNvSpPr txBox="1"/>
          <p:nvPr/>
        </p:nvSpPr>
        <p:spPr>
          <a:xfrm>
            <a:off x="395536" y="188640"/>
            <a:ext cx="2698175" cy="523220"/>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none" rtlCol="0">
            <a:spAutoFit/>
          </a:bodyPr>
          <a:lstStyle/>
          <a:p>
            <a:r>
              <a:rPr lang="zh-CN" altLang="en-US" sz="2800" dirty="0" smtClean="0">
                <a:solidFill>
                  <a:schemeClr val="bg1"/>
                </a:solidFill>
                <a:latin typeface="+mj-ea"/>
                <a:ea typeface="+mj-ea"/>
              </a:rPr>
              <a:t>基础知识：索引</a:t>
            </a:r>
          </a:p>
        </p:txBody>
      </p:sp>
    </p:spTree>
    <p:extLst>
      <p:ext uri="{BB962C8B-B14F-4D97-AF65-F5344CB8AC3E}">
        <p14:creationId xmlns:p14="http://schemas.microsoft.com/office/powerpoint/2010/main" val="2778378949"/>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995" name="Rectangle 3"/>
          <p:cNvSpPr>
            <a:spLocks noGrp="1" noChangeArrowheads="1"/>
          </p:cNvSpPr>
          <p:nvPr>
            <p:ph idx="1"/>
          </p:nvPr>
        </p:nvSpPr>
        <p:spPr>
          <a:xfrm>
            <a:off x="539552" y="1268760"/>
            <a:ext cx="8137525" cy="3600747"/>
          </a:xfrm>
        </p:spPr>
        <p:txBody>
          <a:bodyPr/>
          <a:lstStyle/>
          <a:p>
            <a:pPr marL="0" indent="0">
              <a:lnSpc>
                <a:spcPct val="115000"/>
              </a:lnSpc>
              <a:buNone/>
            </a:pPr>
            <a:r>
              <a:rPr lang="zh-CN" altLang="en-US" sz="2000" dirty="0"/>
              <a:t>建立索引的</a:t>
            </a:r>
            <a:r>
              <a:rPr lang="zh-CN" altLang="en-US" sz="2000" dirty="0" smtClean="0"/>
              <a:t>原则：</a:t>
            </a:r>
            <a:endParaRPr lang="en-US" altLang="zh-CN" sz="2000" dirty="0" smtClean="0"/>
          </a:p>
          <a:p>
            <a:pPr marL="0" indent="0">
              <a:buNone/>
            </a:pPr>
            <a:r>
              <a:rPr lang="zh-CN" altLang="en-US" sz="1600" dirty="0"/>
              <a:t>（</a:t>
            </a:r>
            <a:r>
              <a:rPr lang="en-US" altLang="zh-CN" sz="1600" dirty="0"/>
              <a:t>1</a:t>
            </a:r>
            <a:r>
              <a:rPr lang="zh-CN" altLang="en-US" sz="1600" dirty="0"/>
              <a:t>）定义主键的数据列一定要建立索引。</a:t>
            </a:r>
          </a:p>
          <a:p>
            <a:pPr marL="0" indent="0">
              <a:buNone/>
            </a:pPr>
            <a:r>
              <a:rPr lang="zh-CN" altLang="en-US" sz="1600" dirty="0" smtClean="0"/>
              <a:t>（</a:t>
            </a:r>
            <a:r>
              <a:rPr lang="en-US" altLang="zh-CN" sz="1600" dirty="0" smtClean="0"/>
              <a:t>2</a:t>
            </a:r>
            <a:r>
              <a:rPr lang="zh-CN" altLang="en-US" sz="1600" dirty="0"/>
              <a:t>）定义有外键的数据列一定要建立索引。</a:t>
            </a:r>
          </a:p>
          <a:p>
            <a:pPr marL="0" indent="0">
              <a:buNone/>
            </a:pPr>
            <a:r>
              <a:rPr lang="zh-CN" altLang="en-US" sz="1600" dirty="0"/>
              <a:t>（</a:t>
            </a:r>
            <a:r>
              <a:rPr lang="en-US" altLang="zh-CN" sz="1600" dirty="0"/>
              <a:t>3</a:t>
            </a:r>
            <a:r>
              <a:rPr lang="zh-CN" altLang="en-US" sz="1600" dirty="0"/>
              <a:t>）对于经常查询的数据列最好建立索引。</a:t>
            </a:r>
          </a:p>
          <a:p>
            <a:pPr marL="0" indent="0">
              <a:buNone/>
            </a:pPr>
            <a:r>
              <a:rPr lang="zh-CN" altLang="en-US" sz="1600" dirty="0"/>
              <a:t>（</a:t>
            </a:r>
            <a:r>
              <a:rPr lang="en-US" altLang="zh-CN" sz="1600" dirty="0"/>
              <a:t>4</a:t>
            </a:r>
            <a:r>
              <a:rPr lang="zh-CN" altLang="en-US" sz="1600" dirty="0"/>
              <a:t>）对于需要在指定范围内的快速或频繁查询的数据列。</a:t>
            </a:r>
          </a:p>
          <a:p>
            <a:pPr marL="0" indent="0">
              <a:buNone/>
            </a:pPr>
            <a:r>
              <a:rPr lang="zh-CN" altLang="en-US" sz="1600" dirty="0"/>
              <a:t>（</a:t>
            </a:r>
            <a:r>
              <a:rPr lang="en-US" altLang="zh-CN" sz="1600" dirty="0"/>
              <a:t>5</a:t>
            </a:r>
            <a:r>
              <a:rPr lang="zh-CN" altLang="en-US" sz="1600" dirty="0"/>
              <a:t>）经常用在</a:t>
            </a:r>
            <a:r>
              <a:rPr lang="en-US" altLang="zh-CN" sz="1600" dirty="0"/>
              <a:t>WHERE </a:t>
            </a:r>
            <a:r>
              <a:rPr lang="zh-CN" altLang="en-US" sz="1600" dirty="0"/>
              <a:t>子句中的数据列。</a:t>
            </a:r>
          </a:p>
          <a:p>
            <a:pPr marL="0" indent="0">
              <a:buNone/>
            </a:pPr>
            <a:r>
              <a:rPr lang="zh-CN" altLang="en-US" sz="1600" dirty="0"/>
              <a:t>（</a:t>
            </a:r>
            <a:r>
              <a:rPr lang="en-US" altLang="zh-CN" sz="1600" dirty="0"/>
              <a:t>6</a:t>
            </a:r>
            <a:r>
              <a:rPr lang="zh-CN" altLang="en-US" sz="1600" dirty="0"/>
              <a:t>）经常出现在关键字</a:t>
            </a:r>
            <a:r>
              <a:rPr lang="en-US" altLang="zh-CN" sz="1600" dirty="0"/>
              <a:t>order by</a:t>
            </a:r>
            <a:r>
              <a:rPr lang="zh-CN" altLang="en-US" sz="1600" dirty="0"/>
              <a:t>、</a:t>
            </a:r>
            <a:r>
              <a:rPr lang="en-US" altLang="zh-CN" sz="1600" dirty="0"/>
              <a:t>group by</a:t>
            </a:r>
            <a:r>
              <a:rPr lang="zh-CN" altLang="en-US" sz="1600" dirty="0"/>
              <a:t>、</a:t>
            </a:r>
            <a:r>
              <a:rPr lang="en-US" altLang="zh-CN" sz="1600" dirty="0"/>
              <a:t>distinct </a:t>
            </a:r>
            <a:r>
              <a:rPr lang="zh-CN" altLang="en-US" sz="1600" dirty="0"/>
              <a:t>后面的字段，建立索引。如果</a:t>
            </a:r>
          </a:p>
          <a:p>
            <a:pPr marL="0" indent="0">
              <a:buNone/>
            </a:pPr>
            <a:r>
              <a:rPr lang="zh-CN" altLang="en-US" sz="1600" dirty="0"/>
              <a:t>建立的是复合索引，索引的字段顺序要和这些关键字后面的字段顺序一致，否则索引不</a:t>
            </a:r>
          </a:p>
          <a:p>
            <a:pPr marL="0" indent="0">
              <a:buNone/>
            </a:pPr>
            <a:r>
              <a:rPr lang="zh-CN" altLang="en-US" sz="1600" dirty="0"/>
              <a:t>会被使用。</a:t>
            </a:r>
          </a:p>
          <a:p>
            <a:pPr marL="0" indent="0">
              <a:buNone/>
            </a:pPr>
            <a:endParaRPr lang="en-US" altLang="zh-CN" sz="1600" dirty="0" smtClean="0"/>
          </a:p>
          <a:p>
            <a:pPr marL="0" indent="0">
              <a:buNone/>
            </a:pPr>
            <a:endParaRPr lang="ko-KR" altLang="en-US" dirty="0"/>
          </a:p>
        </p:txBody>
      </p:sp>
      <p:sp>
        <p:nvSpPr>
          <p:cNvPr id="4" name="文本框 3"/>
          <p:cNvSpPr txBox="1"/>
          <p:nvPr/>
        </p:nvSpPr>
        <p:spPr>
          <a:xfrm>
            <a:off x="395536" y="188640"/>
            <a:ext cx="2698175" cy="523220"/>
          </a:xfrm>
          <a:prstGeom prst="rect">
            <a:avLst/>
          </a:prstGeom>
          <a:noFill/>
          <a:ln cap="rnd">
            <a:noFill/>
          </a:ln>
        </p:spPr>
        <p:style>
          <a:lnRef idx="2">
            <a:schemeClr val="accent1"/>
          </a:lnRef>
          <a:fillRef idx="1">
            <a:schemeClr val="lt1"/>
          </a:fillRef>
          <a:effectRef idx="0">
            <a:schemeClr val="accent1"/>
          </a:effectRef>
          <a:fontRef idx="minor">
            <a:schemeClr val="dk1"/>
          </a:fontRef>
        </p:style>
        <p:txBody>
          <a:bodyPr wrap="none" rtlCol="0">
            <a:spAutoFit/>
          </a:bodyPr>
          <a:lstStyle/>
          <a:p>
            <a:r>
              <a:rPr lang="zh-CN" altLang="en-US" sz="2800" dirty="0" smtClean="0">
                <a:solidFill>
                  <a:schemeClr val="bg1"/>
                </a:solidFill>
                <a:latin typeface="+mj-ea"/>
                <a:ea typeface="+mj-ea"/>
              </a:rPr>
              <a:t>基础知识：索引</a:t>
            </a:r>
          </a:p>
        </p:txBody>
      </p:sp>
    </p:spTree>
    <p:extLst>
      <p:ext uri="{BB962C8B-B14F-4D97-AF65-F5344CB8AC3E}">
        <p14:creationId xmlns:p14="http://schemas.microsoft.com/office/powerpoint/2010/main" val="2418981270"/>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40995">
                                            <p:txEl>
                                              <p:pRg st="0" end="0"/>
                                            </p:txEl>
                                          </p:spTgt>
                                        </p:tgtEl>
                                        <p:attrNameLst>
                                          <p:attrName>style.visibility</p:attrName>
                                        </p:attrNameLst>
                                      </p:cBhvr>
                                      <p:to>
                                        <p:strVal val="visible"/>
                                      </p:to>
                                    </p:set>
                                    <p:animEffect transition="in" filter="fade">
                                      <p:cBhvr>
                                        <p:cTn id="7" dur="1000"/>
                                        <p:tgtEl>
                                          <p:spTgt spid="340995">
                                            <p:txEl>
                                              <p:pRg st="0" end="0"/>
                                            </p:txEl>
                                          </p:spTgt>
                                        </p:tgtEl>
                                      </p:cBhvr>
                                    </p:animEffect>
                                    <p:anim calcmode="lin" valueType="num">
                                      <p:cBhvr>
                                        <p:cTn id="8" dur="1000" fill="hold"/>
                                        <p:tgtEl>
                                          <p:spTgt spid="34099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4099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2_新思境PPT设计 QQ:43618906">
  <a:themeElements>
    <a:clrScheme name="2_新思境PPT设计 QQ:43618906 1">
      <a:dk1>
        <a:srgbClr val="000000"/>
      </a:dk1>
      <a:lt1>
        <a:srgbClr val="FFFFFF"/>
      </a:lt1>
      <a:dk2>
        <a:srgbClr val="04617B"/>
      </a:dk2>
      <a:lt2>
        <a:srgbClr val="DBF5F9"/>
      </a:lt2>
      <a:accent1>
        <a:srgbClr val="0F6FC6"/>
      </a:accent1>
      <a:accent2>
        <a:srgbClr val="009DD9"/>
      </a:accent2>
      <a:accent3>
        <a:srgbClr val="FFFFFF"/>
      </a:accent3>
      <a:accent4>
        <a:srgbClr val="000000"/>
      </a:accent4>
      <a:accent5>
        <a:srgbClr val="AABBDF"/>
      </a:accent5>
      <a:accent6>
        <a:srgbClr val="008EC4"/>
      </a:accent6>
      <a:hlink>
        <a:srgbClr val="009DD9"/>
      </a:hlink>
      <a:folHlink>
        <a:srgbClr val="85DFD0"/>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极目远眺">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ln cap="rnd"/>
      </a:spPr>
      <a:bodyPr wrap="square" rtlCol="0">
        <a:spAutoFit/>
      </a:bodyPr>
      <a:lstStyle>
        <a:defPPr marL="285750" indent="-285750">
          <a:buFont typeface="Arial" pitchFamily="34" charset="0"/>
          <a:buChar char="•"/>
          <a:defRPr dirty="0" smtClean="0">
            <a:latin typeface="+mj-ea"/>
            <a:ea typeface="+mj-ea"/>
          </a:defRPr>
        </a:defPPr>
      </a:lstStyle>
      <a:style>
        <a:lnRef idx="2">
          <a:schemeClr val="accent1"/>
        </a:lnRef>
        <a:fillRef idx="1">
          <a:schemeClr val="lt1"/>
        </a:fillRef>
        <a:effectRef idx="0">
          <a:schemeClr val="accent1"/>
        </a:effectRef>
        <a:fontRef idx="minor">
          <a:schemeClr val="dk1"/>
        </a:fontRef>
      </a:style>
    </a:txDef>
  </a:objectDefaults>
  <a:extraClrSchemeLst>
    <a:extraClrScheme>
      <a:clrScheme name="2_新思境PPT设计 QQ:43618906 1">
        <a:dk1>
          <a:srgbClr val="000000"/>
        </a:dk1>
        <a:lt1>
          <a:srgbClr val="FFFFFF"/>
        </a:lt1>
        <a:dk2>
          <a:srgbClr val="04617B"/>
        </a:dk2>
        <a:lt2>
          <a:srgbClr val="DBF5F9"/>
        </a:lt2>
        <a:accent1>
          <a:srgbClr val="0F6FC6"/>
        </a:accent1>
        <a:accent2>
          <a:srgbClr val="009DD9"/>
        </a:accent2>
        <a:accent3>
          <a:srgbClr val="FFFFFF"/>
        </a:accent3>
        <a:accent4>
          <a:srgbClr val="000000"/>
        </a:accent4>
        <a:accent5>
          <a:srgbClr val="AABBDF"/>
        </a:accent5>
        <a:accent6>
          <a:srgbClr val="008EC4"/>
        </a:accent6>
        <a:hlink>
          <a:srgbClr val="009DD9"/>
        </a:hlink>
        <a:folHlink>
          <a:srgbClr val="85DFD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878</TotalTime>
  <Words>2538</Words>
  <Application>Microsoft Office PowerPoint</Application>
  <PresentationFormat>全屏显示(4:3)</PresentationFormat>
  <Paragraphs>221</Paragraphs>
  <Slides>27</Slides>
  <Notes>19</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27</vt:i4>
      </vt:variant>
    </vt:vector>
  </HeadingPairs>
  <TitlesOfParts>
    <vt:vector size="43" baseType="lpstr">
      <vt:lpstr>Franklin Gothic Book</vt:lpstr>
      <vt:lpstr>FZSSJW--GB1-0</vt:lpstr>
      <vt:lpstr>맑은 고딕</vt:lpstr>
      <vt:lpstr>TimesNewRomanPSMT</vt:lpstr>
      <vt:lpstr>黑体</vt:lpstr>
      <vt:lpstr>楷体_GB2312</vt:lpstr>
      <vt:lpstr>宋体</vt:lpstr>
      <vt:lpstr>宋体</vt:lpstr>
      <vt:lpstr>微软雅黑</vt:lpstr>
      <vt:lpstr>Arial</vt:lpstr>
      <vt:lpstr>Constantia</vt:lpstr>
      <vt:lpstr>Franklin Gothic Medium</vt:lpstr>
      <vt:lpstr>Tahoma</vt:lpstr>
      <vt:lpstr>Times New Roman</vt:lpstr>
      <vt:lpstr>Wingdings</vt:lpstr>
      <vt:lpstr>2_新思境PPT设计 QQ:43618906</vt:lpstr>
      <vt:lpstr>SQL Server 2016数据库 项目教程</vt:lpstr>
      <vt:lpstr>PowerPoint 演示文稿</vt:lpstr>
      <vt:lpstr>学习目标</vt:lpstr>
      <vt:lpstr>知识重点</vt:lpstr>
      <vt:lpstr>知识难点</vt:lpstr>
      <vt:lpstr>PowerPoint 演示文稿</vt:lpstr>
      <vt:lpstr>PowerPoint 演示文稿</vt:lpstr>
      <vt:lpstr>索引类型</vt:lpstr>
      <vt:lpstr>PowerPoint 演示文稿</vt:lpstr>
      <vt:lpstr>PowerPoint 演示文稿</vt:lpstr>
      <vt:lpstr>什么是视图</vt:lpstr>
      <vt:lpstr>什么是视图</vt:lpstr>
      <vt:lpstr>PowerPoint 演示文稿</vt:lpstr>
      <vt:lpstr>学习任务一：创建、修改和删除索引</vt:lpstr>
      <vt:lpstr>子任务2：使用T-SQL 语句在cjb 表中创建单列索引</vt:lpstr>
      <vt:lpstr>子任务3：使用T-SQL 语句在cjb 表中创建组合关键字索引</vt:lpstr>
      <vt:lpstr>子任务4：使用DROP INDEX 删除cjb 表中的IX_cj 索引</vt:lpstr>
      <vt:lpstr>学习任务二： 创建、修改和删除视图</vt:lpstr>
      <vt:lpstr>PowerPoint 演示文稿</vt:lpstr>
      <vt:lpstr>子任务2：使用T-SQL创建视图</vt:lpstr>
      <vt:lpstr>子任务3：修改View_xh_xm_kcmc_cj1 视图</vt:lpstr>
      <vt:lpstr>PowerPoint 演示文稿</vt:lpstr>
      <vt:lpstr>子任务4、使用DROP VIEW 语句删除视图View_xh_xm_kcmc_cj1</vt:lpstr>
      <vt:lpstr>知识扩展：</vt:lpstr>
      <vt:lpstr>  知识扩展：二、加密视图</vt:lpstr>
      <vt:lpstr>项目总结</vt:lpstr>
      <vt:lpstr>实训</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第1章内容回顾</dc:title>
  <dc:creator>xiaojing.dai</dc:creator>
  <cp:lastModifiedBy>微软用户</cp:lastModifiedBy>
  <cp:revision>113</cp:revision>
  <dcterms:created xsi:type="dcterms:W3CDTF">2006-03-08T06:55:38Z</dcterms:created>
  <dcterms:modified xsi:type="dcterms:W3CDTF">2020-09-17T02:58:58Z</dcterms:modified>
</cp:coreProperties>
</file>